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0"/>
  </p:notesMasterIdLst>
  <p:sldIdLst>
    <p:sldId id="259" r:id="rId3"/>
    <p:sldId id="263" r:id="rId4"/>
    <p:sldId id="264" r:id="rId5"/>
    <p:sldId id="265" r:id="rId6"/>
    <p:sldId id="266" r:id="rId7"/>
    <p:sldId id="290" r:id="rId8"/>
    <p:sldId id="293" r:id="rId9"/>
    <p:sldId id="270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6" r:id="rId21"/>
    <p:sldId id="287" r:id="rId22"/>
    <p:sldId id="291" r:id="rId23"/>
    <p:sldId id="302" r:id="rId24"/>
    <p:sldId id="294" r:id="rId25"/>
    <p:sldId id="295" r:id="rId26"/>
    <p:sldId id="296" r:id="rId27"/>
    <p:sldId id="298" r:id="rId28"/>
    <p:sldId id="301" r:id="rId29"/>
    <p:sldId id="299" r:id="rId30"/>
    <p:sldId id="356" r:id="rId31"/>
    <p:sldId id="357" r:id="rId32"/>
    <p:sldId id="358" r:id="rId33"/>
    <p:sldId id="304" r:id="rId34"/>
    <p:sldId id="305" r:id="rId35"/>
    <p:sldId id="362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30" r:id="rId57"/>
    <p:sldId id="331" r:id="rId58"/>
    <p:sldId id="332" r:id="rId59"/>
    <p:sldId id="333" r:id="rId60"/>
    <p:sldId id="334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59" r:id="rId72"/>
    <p:sldId id="360" r:id="rId73"/>
    <p:sldId id="345" r:id="rId74"/>
    <p:sldId id="361" r:id="rId75"/>
    <p:sldId id="349" r:id="rId76"/>
    <p:sldId id="354" r:id="rId77"/>
    <p:sldId id="355" r:id="rId78"/>
    <p:sldId id="260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71567EB-6488-4C6C-8D2A-7A2AB53DA036}">
          <p14:sldIdLst>
            <p14:sldId id="259"/>
            <p14:sldId id="263"/>
            <p14:sldId id="264"/>
            <p14:sldId id="265"/>
            <p14:sldId id="266"/>
            <p14:sldId id="290"/>
            <p14:sldId id="293"/>
            <p14:sldId id="270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3"/>
            <p14:sldId id="286"/>
            <p14:sldId id="287"/>
            <p14:sldId id="291"/>
            <p14:sldId id="302"/>
            <p14:sldId id="294"/>
            <p14:sldId id="295"/>
            <p14:sldId id="296"/>
            <p14:sldId id="298"/>
            <p14:sldId id="301"/>
            <p14:sldId id="299"/>
            <p14:sldId id="356"/>
            <p14:sldId id="357"/>
            <p14:sldId id="358"/>
            <p14:sldId id="304"/>
            <p14:sldId id="305"/>
            <p14:sldId id="362"/>
          </p14:sldIdLst>
        </p14:section>
        <p14:section name="Untitled Section" id="{8E97A920-B6C3-46F5-B1B0-19CBC17798E4}">
          <p14:sldIdLst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59"/>
            <p14:sldId id="360"/>
            <p14:sldId id="345"/>
            <p14:sldId id="361"/>
            <p14:sldId id="349"/>
            <p14:sldId id="354"/>
            <p14:sldId id="355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D679B-4E06-4B91-A060-DFBEC4C64190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C2016-51BB-4DD9-95D5-2C28022AEC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0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1200" b="1" dirty="0" smtClean="0">
                <a:effectLst/>
              </a:rPr>
              <a:t>čiji je objekat zdravlje čoveka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4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7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73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59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05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82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380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51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C2016-51BB-4DD9-95D5-2C28022AEC4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32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19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8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17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757C-0C07-4CDB-9F2F-726E4820D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72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02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43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72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67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8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82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5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18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664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33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824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0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6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1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3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7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8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1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125B5-93F0-45C8-A343-8529A68BA586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24497-5168-4315-B3F4-CB510F6AB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4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3451206-D841-4134-B435-6AE1A48657B0}" type="datetimeFigureOut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20.9.2020.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F61098-E61C-44AD-81B7-CD9F615D52F2}" type="slidenum">
              <a:rPr lang="sr-Latn-R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9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199"/>
            <a:ext cx="8153400" cy="4570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75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76"/>
    </mc:Choice>
    <mc:Fallback xmlns="">
      <p:transition spd="slow" advTm="366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Посебни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прописи</a:t>
            </a:r>
            <a:endParaRPr lang="en-US" sz="3200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1"/>
            <a:ext cx="8050213" cy="5715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еутаназији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намерном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оконцању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њеном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сопственом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захтеву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актом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овлашћења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изоставијања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земаља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размишља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увођењу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регулативе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модерне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стручно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научни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скупови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посвећени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теми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трансплантацији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узимања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мртве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прописа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базирани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сагласности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засновани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одсуству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притужбе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приговора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дозвољено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умрли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забранио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родбина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дала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приговор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838200"/>
            <a:ext cx="78517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Посебни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прописи</a:t>
            </a:r>
            <a:endParaRPr lang="en-US" sz="32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68413"/>
            <a:ext cx="8359775" cy="5400675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sr-Cyrl-RS" sz="24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 smtClean="0">
                <a:latin typeface="Times New Roman" pitchFamily="18" charset="0"/>
                <a:cs typeface="Times New Roman" pitchFamily="18" charset="0"/>
              </a:rPr>
              <a:t>експериментима</a:t>
            </a:r>
            <a:r>
              <a:rPr lang="hr-H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 smtClean="0">
                <a:latin typeface="Times New Roman" pitchFamily="18" charset="0"/>
                <a:cs typeface="Times New Roman" pitchFamily="18" charset="0"/>
              </a:rPr>
              <a:t>људима</a:t>
            </a:r>
            <a:r>
              <a:rPr lang="hr-HR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државно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владино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приватно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професионалних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информисања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учешће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експерименту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етичка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планираног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u="sng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r>
              <a:rPr lang="hr-HR" sz="2400" u="sng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hr-HR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Будући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најчеше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клиничким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експериментима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учесника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експеримента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прошлости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регулативу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биле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задужене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професионалне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установе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формулисале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кодексе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водиче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однедавно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државно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посвећено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проблему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8517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37124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посебних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268413"/>
            <a:ext cx="7777162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Премда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посматрају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значајни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психијатријски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ментално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ретардирани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хендикепирани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прошлости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менталним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болесницима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заинтересовано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обавезан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смештај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затвореним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психијатријским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болницама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нова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тенденција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гарантовања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душевним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болесницима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присутније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ванболничким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установама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оним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отвореног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8517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33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09"/>
    </mc:Choice>
    <mc:Fallback xmlns="">
      <p:transition spd="slow" advTm="2010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Колективна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126413" cy="46926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животној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људска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спољној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становништво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физичко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хемијско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загађење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радиоактивност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бука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снабдевање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индустријска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урбанизација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Крајњи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регулативе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доступност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потребна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обезбеђења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стандарда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квалитетног</a:t>
            </a:r>
            <a:r>
              <a:rPr lang="hr-HR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живљења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незагађен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довољна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исправне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адекватан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стамбени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сигурна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индустријској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производњи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прихватљиви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радијација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pe01023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63" y="0"/>
            <a:ext cx="1265237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1"/>
            <a:ext cx="7219157" cy="173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539467"/>
      </p:ext>
    </p:extLst>
  </p:cSld>
  <p:clrMapOvr>
    <a:masterClrMapping/>
  </p:clrMapOvr>
  <p:transition advTm="27628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 advAuto="200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Колективна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endParaRPr lang="en-US" sz="3200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1"/>
            <a:ext cx="8202613" cy="4664074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храни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ђео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националног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исправношћу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намирница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исхрани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производње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дистрибуције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Поштовање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сигурност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инспекција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hr-HR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сигурност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могућа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нежељена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Премда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дугу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историју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ипак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посебну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пажњу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привлачи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деценија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озбиљне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ефекте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интензиван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фармацеутске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индустрије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иницирао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регулативе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тржиште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рекламирање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маркетинг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j025707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1"/>
            <a:ext cx="1727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38201" y="888940"/>
            <a:ext cx="6705600" cy="16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81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Даваоци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1" y="1752601"/>
            <a:ext cx="7772400" cy="4800599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даваоцима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лекаре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стоматологе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фармацеуте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сестре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техничаре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запослене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установама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психологе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социологе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занимања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професији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8080375" cy="19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044" y="4343009"/>
            <a:ext cx="2216430" cy="2314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70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93"/>
    </mc:Choice>
    <mc:Fallback xmlns="">
      <p:transition spd="slow" advTm="3189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професија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7851775" cy="53467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професији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образовање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дозволе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прихватање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професија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образовања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лекара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давалаца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подзаконским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актима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школовања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обавезност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стажа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последипломских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усавршавања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имајући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огроман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технологије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тежњу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ефикаснијој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међународну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сарадњу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образовању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појединачних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земаља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повезано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резолуцијама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препорукама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међународних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оганизација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Светска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785177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87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8"/>
    </mc:Choice>
    <mc:Fallback xmlns="">
      <p:transition spd="slow" advTm="181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1" y="1295400"/>
            <a:ext cx="7467600" cy="530225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земаља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одговорност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професионалну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етику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дисциплинске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судове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Законска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регулатива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јос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потпуно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прецизирана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премда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заокупља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пажњу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регуулисана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општим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законским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правилима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важе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целини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супервизијом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министарстава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општих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везаних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службеника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његов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послодавцем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супервизијом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професионалних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удружења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комора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5572"/>
            <a:ext cx="785177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86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28600"/>
            <a:ext cx="7772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установе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7924801" cy="5589587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Оснивање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регулисано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дозволе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Функционисање здравствених установа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уређује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у односу на обезбеђење и контролу квалитета рада, одговорност за штете нанете пацијенту током пружања здравствене заштите, превенцију и контролу болничких инфекција,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одржавање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атестирање медицинских уређаја, рад лабораторија, рад хитне медицинске помоћи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algn="just">
              <a:lnSpc>
                <a:spcPct val="90000"/>
              </a:lnSpc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Структурални аспекти регулисани су у односу на власништво установе (јавне и приватне)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85177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" y="6927"/>
            <a:ext cx="1881701" cy="1000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38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026"/>
    </mc:Choice>
    <mc:Fallback xmlns="">
      <p:transition spd="slow" advTm="510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Управљање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системом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1" y="1600200"/>
            <a:ext cx="7543800" cy="4781550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законски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одређују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централизације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децентрализације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руковођењу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доношењу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одлука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највишим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нижим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организационим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нивоима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пружањем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одређивањем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моћи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владе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одлучивању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питањима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делегирање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овлашћења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нивое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одлучивања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региони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општине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установе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 eaLnBrk="1" hangingPunct="1"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значајни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прописи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учешће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корисника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одлучивању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битним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питањима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премда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обезбеђивања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механизама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094771"/>
      </p:ext>
    </p:extLst>
  </p:cSld>
  <p:clrMapOvr>
    <a:masterClrMapping/>
  </p:clrMapOvr>
  <p:transition advTm="4508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  <a:endParaRPr lang="sr-Latn-C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84363"/>
            <a:ext cx="7578725" cy="45069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Појам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sz="2400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sr-Latn-CS" sz="2400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sr-Latn-CS" sz="24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најширем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правне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прописе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интересу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effectLst/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sr-Latn-CS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законе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подзаконска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акта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правним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нормама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обавезе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корисника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en-US" sz="2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даваоци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en-US" sz="2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оснивања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lang="en-US" sz="22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управљање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системом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инансирање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effectLst/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CS" sz="22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 smtClean="0">
              <a:effectLst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1373744" cy="166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1" y="44760"/>
            <a:ext cx="1104226" cy="177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602344" y="1134795"/>
            <a:ext cx="6093857" cy="5353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0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21"/>
    </mc:Choice>
    <mc:Fallback xmlns="">
      <p:transition spd="slow" advTm="4812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Финансирање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557338"/>
            <a:ext cx="7646987" cy="5300662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Законодавством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прецизно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финансирања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hangingPunct="1">
              <a:buNone/>
              <a:defRPr/>
            </a:pPr>
            <a:endParaRPr lang="hr-H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разматрају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структурални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допунске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изворе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финансирања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држава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приватни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фондови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остали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инспекција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финансија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потребних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функционисање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плаћања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итд.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4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19"/>
    </mc:Choice>
    <mc:Fallback xmlns="">
      <p:transition spd="slow" advTm="3161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772400" cy="431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Закони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347075" cy="5791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.106/15</a:t>
            </a:r>
            <a:r>
              <a:rPr lang="sr-Latn-RS" sz="1800" dirty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документацији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евиденцијама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здравства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.123/14)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 о јавном здрављу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("Сл. гласник РС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15/2016)</a:t>
            </a:r>
            <a:endParaRPr lang="sr-Latn-R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медицинским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средствима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.107/12</a:t>
            </a:r>
            <a:r>
              <a:rPr lang="sr-Latn-RS" sz="1800" dirty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осигурању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10/2016)</a:t>
            </a:r>
            <a:endParaRPr lang="sr-Latn-R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Закон о правима пацијената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("Сл. гласник РС", бр. 45/13)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коморама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радника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99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/1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заразних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36/15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изложености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дуванском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b="1" dirty="0" smtClean="0">
                <a:latin typeface="Times New Roman" pitchFamily="18" charset="0"/>
                <a:cs typeface="Times New Roman" pitchFamily="18" charset="0"/>
              </a:rPr>
              <a:t>диму</a:t>
            </a:r>
            <a:r>
              <a:rPr lang="sr-Latn-R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РС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/1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sr-Latn-R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16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7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46"/>
    </mc:Choice>
    <mc:Fallback xmlns="">
      <p:transition spd="slow" advTm="3354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Times New Roman" pitchFamily="18" charset="0"/>
                <a:cs typeface="Times New Roman" pitchFamily="18" charset="0"/>
              </a:rPr>
              <a:t>Закони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заштити лица са менталним сметњама ("Сл. гласник РС", бр. 45/13)</a:t>
            </a: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Закон о остваривању права на здравствену заштиту деце, трудница и породиља </a:t>
            </a: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психоактивним контролисаним супстанцама ("Сл. гласник РС", бр. 99/10)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супстанцама које се користе у недозвољеној производњи опојних дрога и психотропних супстанци ("Сл. гласник РС", бр. 107/05)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лечењу неплодности поступцима биомедицински потпомогнутог оплођења ("Сл. гласник РС", бр. 72/09)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јавном здрављу ("Сл. гласник РС", бр. 15/16)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трансплантацији органа ("Сл. гласник РС", бр. 72/09)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трансплантацији ћелија и ткива ("Сл. гласник РС", бр. 72/09)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трансфузиолошкој делатности ("Сл. гласник РС", бр. 72/09)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Закон о забрани пушења у затвореним просторијама ("Сл. гласник РС", бр. 72/09)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" y="813521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07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Уређује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друштвена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брига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општи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надзор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спровођењем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организацију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114799"/>
            <a:ext cx="5257800" cy="2438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11430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2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96"/>
    </mc:Choice>
    <mc:Fallback xmlns="">
      <p:transition spd="slow" advTm="25996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УВОДНЕ ОДРЕДБЕ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ДРУШТВЕНА БРИГА ЗА ЗДРАВЉЕ СТАНОВНИШТВА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ОСТВАРИВАЊЕ ОПШТЕГ ИНТЕРЕСА У ЗДРАВСТВЕНОЈ ЗАШТИТИ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НАЧЕЛА ЗДРАВСТВЕНЕ ЗАШТИТЕ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ПРУЖАЊЕ ЗДРАВСТВЕНЕ ЗАШТИТЕ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ДЕЛАТНОСТ И ОРГАНИЗАЦИЈА ЗДРАВСТВЕНИХ УСТАНОВА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ЗДРАВСТВЕНЕ УСТАНОВЕ КОЈЕ ОБАВЉАЈУ ЗДРАВСТВЕНУ ДЕЛАТНОСТ НА ПРИМАРНОМ НИВОУ ЗДРАВСТВЕНЕ ЗАШТИТЕ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ЗДРАВСТВЕНЕ УСТАНОВЕ КОЈЕ ОБАВЉАЈУ ЗДРАВСТВЕНУ ДЕЛАТНОСТ НА СЕКУНДАРНОМ НИВОУ ЗДРАВСТВЕНЕ ЗАШТИТЕ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ЗДРАВСТВЕНЕ УСТАНОВЕ КОЈЕ ОБАВЉАЈУ ЗДРАВСТВЕНУ ДЕЛАТНОСТ НА ВИШЕ НИВОА ЗДРАВСТВЕНЕ ЗАШТИТЕ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ОРГАНИ ЗДРАВСТВЕНЕ УСТАНОВЕ У ЈАВНОЈ 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СВОЈИН</a:t>
            </a: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И</a:t>
            </a:r>
            <a:endParaRPr lang="sr-Latn-R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58" y="11430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11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50"/>
    </mc:Choice>
    <mc:Fallback xmlns="">
      <p:transition spd="slow" advTm="1115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заштити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СТАТУТ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И УНУТРАШЊА ОРГАНИЗАЦИЈА ЗДРАВСТВЕНЕ УСТАНОВЕ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СТРУЧНИ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ОРГАНИ У ЗДРАВСТВЕНОЈ УСТАНОВИ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СТРУЧНА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ТЕЛА НА НИВОУ РЕПУБЛИКЕ СРБИЈЕ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СТИЦАЊЕ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И РАСПОЛАГАЊЕ СРЕДСТВИМА ЗДРАВСТВЕНИХ УСТАНОВА И ПРИВАТНЕ ПРАКСЕ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ЗДРАВСТВЕНИ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РАДНИЦИ И ЗДРАВСТВЕНИ САРАДНИЦИ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УТВРЂИВАЊЕ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ВРЕМЕНА И УЗРОКА СМРТИ И ОБДУКЦИЈА УМРЛИХ ЛИЦА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ПРЕУЗИМАЊЕ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ТЕЛА УМРЛИХ ЛИЦА РАДИ ИЗВОЂЕЊА ПРАКТИЧНЕ НАСТАВЕ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КОМПЛЕМЕНТАРНА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МЕДИЦИНА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ЗДРАВСТВЕНА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ЗАШТИТА СТРАНАЦА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КАЗНЕНЕ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ОДРЕДБЕ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ПРЕЛАЗНЕ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И ЗАВРШНЕ ОДРЕДБЕ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48200"/>
            <a:ext cx="33147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066800"/>
            <a:ext cx="8040688" cy="18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64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осигурању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62500" lnSpcReduction="20000"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Уређују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обавезног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запослених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грађана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обухваћених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обавезним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финансирање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обавезног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добровољно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Обавезно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професионалне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Добровољно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плаћања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учешћа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трошковима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законом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грађана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обавезно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осигурани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закону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укључили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обавезно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стандард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u="sng" dirty="0" smtClean="0">
                <a:latin typeface="Times New Roman" pitchFamily="18" charset="0"/>
                <a:cs typeface="Times New Roman" pitchFamily="18" charset="0"/>
              </a:rPr>
              <a:t>осигурања</a:t>
            </a:r>
            <a:r>
              <a:rPr lang="vi-VN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u="sng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6858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98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089"/>
    </mc:Choice>
    <mc:Fallback xmlns="">
      <p:transition spd="slow" advTm="63089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здравственој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документацији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евиденцијама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здравства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Уређује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документација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евиденције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садржина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документације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евиденција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вођења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лица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овлашћена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вођење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документације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уписивање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рокови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достављање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обраду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располагања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подацима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документације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обраду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обезбеђивање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чувања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вођење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документације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евиденција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78517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01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04"/>
    </mc:Choice>
    <mc:Fallback xmlns="">
      <p:transition spd="slow" advTm="14404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лековима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медицинским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средствима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Уређују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издавања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дозволе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стављање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упис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регистре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Агенција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медицинских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надзор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Агенције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значајна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област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медицинских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vi-VN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&amp;Rcy;&amp;iecy;&amp;zcy;&amp;ucy;&amp;lcy;&amp;tcy;&amp;acy;&amp;tcy; &amp;scy;&amp;lcy;&amp;icy;&amp;kcy;&amp;acy; &amp;zcy;&amp;acy; lekovi i medicinska sredstv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00600"/>
            <a:ext cx="3657600" cy="1722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07756"/>
            <a:ext cx="3295650" cy="1750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" y="1219200"/>
            <a:ext cx="785177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01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52"/>
    </mc:Choice>
    <mc:Fallback xmlns="">
      <p:transition spd="slow" advTm="29752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Уредбе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1"/>
            <a:ext cx="8077200" cy="2590799"/>
          </a:xfrm>
        </p:spPr>
        <p:txBody>
          <a:bodyPr>
            <a:noAutofit/>
          </a:bodyPr>
          <a:lstStyle/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рака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превентвне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психофизиолошким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поремећајима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говорном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патологијом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рака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дојке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детекције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дијабетеса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Србија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рата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колоректалног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омладине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превентивне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стоматолошке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КВБ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 2020.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године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добровољном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осигурању</a:t>
            </a:r>
            <a:endParaRPr lang="vi-VN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плану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установа</a:t>
            </a:r>
            <a:endParaRPr lang="vi-VN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јединственим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методолошким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вођење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матичне</a:t>
            </a:r>
            <a:r>
              <a:rPr lang="vi-V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евиденције</a:t>
            </a:r>
            <a:endParaRPr lang="sr-Latn-R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критеријумима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хуманој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издавања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рецепт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678870"/>
            <a:ext cx="7964487" cy="17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9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00"/>
    </mc:Choice>
    <mc:Fallback xmlns="">
      <p:transition spd="slow" advTm="356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ЗАКОНИ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1752599"/>
            <a:ext cx="7848600" cy="289560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кључних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интернационалним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активностима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повезаним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важну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развијању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свеобухватне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подршке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појединца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заједнице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скуп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објекат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повезане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199"/>
            <a:ext cx="7620000" cy="18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595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Стратегије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спречавању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злоупотребе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дрога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100" dirty="0">
                <a:latin typeface="Times New Roman" pitchFamily="18" charset="0"/>
                <a:cs typeface="Times New Roman" pitchFamily="18" charset="0"/>
              </a:rPr>
              <a:t>2014–2021.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године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јавног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борбу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дрога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2009-2013.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палијативно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збрињавања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стално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унапређење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безбедности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младих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дувана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менталног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Национална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борбу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ХИВ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АИДС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sr-Latn-R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менталног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endParaRPr lang="vi-VN" sz="2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унапређење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инвалидитетом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vi-VN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100" dirty="0" smtClean="0">
                <a:latin typeface="Times New Roman" pitchFamily="18" charset="0"/>
                <a:cs typeface="Times New Roman" pitchFamily="18" charset="0"/>
              </a:rPr>
              <a:t>Србији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04" y="990600"/>
            <a:ext cx="785177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85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03"/>
    </mc:Choice>
    <mc:Fallback xmlns="">
      <p:transition spd="slow" advTm="15903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програми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откривања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дојке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кардиолошке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откривања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колоректалног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Србија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против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колоректалног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дојке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превенције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детекције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дијабетеса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превенцију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materice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" y="1219200"/>
            <a:ext cx="785177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392029"/>
            <a:ext cx="3657599" cy="143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10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36"/>
    </mc:Choice>
    <mc:Fallback xmlns="">
      <p:transition spd="slow" advTm="17136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73213" y="20272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sr-Latn-RS" sz="110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sr-Latn-RS" sz="110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sr-Latn-RS" altLang="sr-Latn-RS" sz="80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sr-Latn-RS" altLang="sr-Latn-R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51938" y="1978657"/>
            <a:ext cx="66967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ЗАКОН О ПРАВИМА ПАЦИЈЕНАТА</a:t>
            </a:r>
          </a:p>
          <a:p>
            <a:pPr algn="ctr"/>
            <a:endParaRPr lang="sr-Cyrl-RS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71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19553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О ПРАВИМА ПАЦИЈЕНАТА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848872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ређују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права пацијената приликом коришћења здравствене заштите, начин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остваривања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начин заштите тих права, као и друга питања у вези са правима и дужностима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9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19553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О ПРАВИМА ПАЦИЈЕНАТА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848872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ређују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 права пацијената приликом коришћења здравствене заштите, начин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остваривања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начин заштите тих права, као и друга питања у вези са правима и дужностима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3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ПРАВА ПАЦИЈЕНАТА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8"/>
            <a:ext cx="7848872" cy="5112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доступност здравствене заштите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информације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превентивне мере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квалитет пружања здравствене услуге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безбедност пацијента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обавештење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слободан избор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друго стручно мишљење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приватност и поверљивост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пристанак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увид у медицинску документацију</a:t>
            </a:r>
          </a:p>
          <a:p>
            <a:pPr>
              <a:buFont typeface="Wingdings" pitchFamily="2" charset="2"/>
              <a:buChar char="Ø"/>
            </a:pPr>
            <a:endParaRPr lang="ru-RU" sz="2000" b="1" dirty="0">
              <a:solidFill>
                <a:schemeClr val="tx1"/>
              </a:solidFill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369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ПРАВА ПАЦИЈЕНАТА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24744"/>
            <a:ext cx="7848872" cy="54726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sz="2000" b="1" dirty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поверљивост података о здравственом стању пацијента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пацијента који учествује у медицинском истраживању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детета у стационарним здравственим установама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олакшавање патњи и бола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поштовање пацијентовог времена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приговор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накнаду штете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детета у стационарним здравственим установама</a:t>
            </a:r>
          </a:p>
          <a:p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9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2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доступност здравствене заштите 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9"/>
            <a:ext cx="7920879" cy="451803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Пацијент има право на доступну и квалитетну здравствену заштиту, у складу са својим здравственим стањем, а у границама материјалних могућности система здравствене заштите.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поступку остваривања здравствене заштите, пацијент има право на једнак приступ здравственој служби, без дискриминације у односу на финансијске могућности, место становања, врсту обољења, време приступа здравственој служби или у односу на неку другу различитост која може да буде узрок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дискриминације.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информације 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848872" cy="455549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v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Пацијент има право на све врсте информација о стању свога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здравственој служби и начину како је користи, као и на све информације које су на основу научних истраживања и технолошких иновација доступне. </a:t>
            </a:r>
          </a:p>
          <a:p>
            <a:pPr>
              <a:spcBef>
                <a:spcPts val="600"/>
              </a:spcBef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Пацијент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има право на одговарајуће здравствене услуге ради очувања и унапређења здравља, спречавања, сузбијања и раног откривања болести и других поремећаја здравља</a:t>
            </a:r>
          </a:p>
          <a:p>
            <a:pPr>
              <a:spcBef>
                <a:spcPts val="600"/>
              </a:spcBef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Пацијент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има право на информације о правима из здравственог осигурања и поступцима за остваривање тих права.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37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информације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9"/>
            <a:ext cx="7848872" cy="403244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 </a:t>
            </a:r>
            <a:r>
              <a:rPr lang="ru-RU" b="1" dirty="0">
                <a:solidFill>
                  <a:schemeClr val="tx1"/>
                </a:solidFill>
              </a:rPr>
              <a:t>Пацијент има право да </a:t>
            </a:r>
            <a:r>
              <a:rPr lang="ru-RU" b="1" dirty="0" smtClean="0">
                <a:solidFill>
                  <a:schemeClr val="tx1"/>
                </a:solidFill>
              </a:rPr>
              <a:t>информације </a:t>
            </a:r>
            <a:r>
              <a:rPr lang="ru-RU" b="1" dirty="0">
                <a:solidFill>
                  <a:schemeClr val="tx1"/>
                </a:solidFill>
              </a:rPr>
              <a:t>добије благовремено и на начин </a:t>
            </a:r>
            <a:r>
              <a:rPr lang="ru-RU" b="1" dirty="0" smtClean="0">
                <a:solidFill>
                  <a:schemeClr val="tx1"/>
                </a:solidFill>
              </a:rPr>
              <a:t>који </a:t>
            </a:r>
            <a:r>
              <a:rPr lang="ru-RU" b="1" dirty="0">
                <a:solidFill>
                  <a:schemeClr val="tx1"/>
                </a:solidFill>
              </a:rPr>
              <a:t>је у његовом најбољем интересу. 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има право на информацију о имену и презимену и професионалном статусу </a:t>
            </a:r>
            <a:r>
              <a:rPr lang="ru-RU" b="1" dirty="0" smtClean="0">
                <a:solidFill>
                  <a:schemeClr val="tx1"/>
                </a:solidFill>
              </a:rPr>
              <a:t>здравствених </a:t>
            </a:r>
            <a:r>
              <a:rPr lang="ru-RU" b="1" dirty="0">
                <a:solidFill>
                  <a:schemeClr val="tx1"/>
                </a:solidFill>
              </a:rPr>
              <a:t>радника, односно здравствених сарадника који учествују у предузимању медицинских </a:t>
            </a:r>
            <a:r>
              <a:rPr lang="ru-RU" b="1" dirty="0" smtClean="0">
                <a:solidFill>
                  <a:schemeClr val="tx1"/>
                </a:solidFill>
              </a:rPr>
              <a:t>мера </a:t>
            </a:r>
            <a:r>
              <a:rPr lang="ru-RU" b="1" dirty="0">
                <a:solidFill>
                  <a:schemeClr val="tx1"/>
                </a:solidFill>
              </a:rPr>
              <a:t>и поступку његовог лечења уопште.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0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РАНИЈЕ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САДА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1" y="1524000"/>
            <a:ext cx="7620000" cy="51450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Раније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оријентисано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специфичне</a:t>
            </a:r>
            <a:r>
              <a:rPr lang="hr-HR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проблеме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заразних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хигијена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регулисање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особља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деветнаестог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препознаје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појединачно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земаља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двадесетом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веку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паралелно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препознавањем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друштвених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познаје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границе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земаљама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међународно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620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26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560"/>
    </mc:Choice>
    <mc:Fallback xmlns="">
      <p:transition spd="slow" advTm="3556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125113" cy="864097"/>
          </a:xfrm>
        </p:spPr>
        <p:txBody>
          <a:bodyPr/>
          <a:lstStyle/>
          <a:p>
            <a:r>
              <a:rPr lang="sr-Cyrl-RS" b="1" dirty="0">
                <a:solidFill>
                  <a:schemeClr val="tx1"/>
                </a:solidFill>
              </a:rPr>
              <a:t>Право на превентивне мере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5"/>
            <a:ext cx="7848872" cy="444602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има право на одговарајуће здравствене услуге ради очувања и унапређења здравља, </a:t>
            </a:r>
            <a:r>
              <a:rPr lang="ru-RU" b="1" dirty="0" smtClean="0">
                <a:solidFill>
                  <a:schemeClr val="tx1"/>
                </a:solidFill>
              </a:rPr>
              <a:t>  </a:t>
            </a:r>
            <a:r>
              <a:rPr lang="ru-RU" b="1" dirty="0">
                <a:solidFill>
                  <a:schemeClr val="tx1"/>
                </a:solidFill>
              </a:rPr>
              <a:t>спречавања, сузбијања и раног откривања болести и других поремећаја здравља. 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064896" cy="172819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квалитет пружања </a:t>
            </a:r>
            <a:r>
              <a:rPr lang="ru-RU" b="1" dirty="0" smtClean="0">
                <a:solidFill>
                  <a:schemeClr val="tx1"/>
                </a:solidFill>
              </a:rPr>
              <a:t>                    здравствене </a:t>
            </a:r>
            <a:r>
              <a:rPr lang="ru-RU" b="1" dirty="0">
                <a:solidFill>
                  <a:schemeClr val="tx1"/>
                </a:solidFill>
              </a:rPr>
              <a:t>услуге 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772817"/>
            <a:ext cx="7595005" cy="374441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има право на благовремену и квалитетну здравствену услугу, у складу са здравственим стањем и утврђеним стручним стандардима.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Право </a:t>
            </a:r>
            <a:r>
              <a:rPr lang="ru-RU" b="1" dirty="0">
                <a:solidFill>
                  <a:schemeClr val="tx1"/>
                </a:solidFill>
              </a:rPr>
              <a:t>на квалитет здравствене услуге подразумева одговарајући ниво пружања здравствених услуга и хуманог односа према пацијенту. 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1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108012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</a:rPr>
              <a:t>Право на безбедност    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848872" cy="52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chemeClr val="tx1"/>
                </a:solidFill>
              </a:rPr>
              <a:t>Пацијент има право на безбедност у остваривању здравствене заштите, у складу са савременим достигнућима здравствене струке и науке, с циљем постизања најповољнијег исхода лечења и смањења ризика за настанак нежељених последица по здравље пацијента, на најмању могућу меру.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Здравствена </a:t>
            </a:r>
            <a:r>
              <a:rPr lang="ru-RU" b="1" dirty="0">
                <a:solidFill>
                  <a:schemeClr val="tx1"/>
                </a:solidFill>
              </a:rPr>
              <a:t>установа је дужна да се стара о безбедности у пружању здравствене заштите, као и да континуирано прати факторе ризика и предузима мере за њихово смањење, у складу са прописима којима се уређује област квалитета у здравственој заштити.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не може трпети штету проузроковану неадекватним функционисањем здравствене службе. 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7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720079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обавештење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80920" cy="52565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Пацијент има право да од надлежног здравственог </a:t>
            </a:r>
            <a:r>
              <a:rPr lang="ru-RU" b="1" dirty="0" smtClean="0">
                <a:solidFill>
                  <a:schemeClr val="tx1"/>
                </a:solidFill>
              </a:rPr>
              <a:t>радника благовремено </a:t>
            </a:r>
            <a:r>
              <a:rPr lang="ru-RU" b="1" dirty="0">
                <a:solidFill>
                  <a:schemeClr val="tx1"/>
                </a:solidFill>
              </a:rPr>
              <a:t>добије обавештење, </a:t>
            </a:r>
            <a:r>
              <a:rPr lang="ru-RU" b="1" dirty="0" smtClean="0">
                <a:solidFill>
                  <a:schemeClr val="tx1"/>
                </a:solidFill>
              </a:rPr>
              <a:t> које </a:t>
            </a:r>
            <a:r>
              <a:rPr lang="ru-RU" b="1" dirty="0">
                <a:solidFill>
                  <a:schemeClr val="tx1"/>
                </a:solidFill>
              </a:rPr>
              <a:t>му је потребно како би донео одлуку да пристане или не пристане на </a:t>
            </a:r>
            <a:r>
              <a:rPr lang="ru-RU" b="1" dirty="0" smtClean="0">
                <a:solidFill>
                  <a:schemeClr val="tx1"/>
                </a:solidFill>
              </a:rPr>
              <a:t>предложену медицинску </a:t>
            </a:r>
            <a:r>
              <a:rPr lang="ru-RU" b="1" dirty="0">
                <a:solidFill>
                  <a:schemeClr val="tx1"/>
                </a:solidFill>
              </a:rPr>
              <a:t>меру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chemeClr val="tx1"/>
                </a:solidFill>
              </a:rPr>
              <a:t>Обавештење </a:t>
            </a:r>
            <a:r>
              <a:rPr lang="ru-RU" b="1" dirty="0">
                <a:solidFill>
                  <a:schemeClr val="tx1"/>
                </a:solidFill>
              </a:rPr>
              <a:t>обухвата: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1) дијагнозу и прогнозу болести;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2) кратак опис, циљ и корист од предложене медицинске мере, време трајања и могуће </a:t>
            </a:r>
            <a:r>
              <a:rPr lang="ru-RU" b="1" dirty="0" smtClean="0">
                <a:solidFill>
                  <a:schemeClr val="tx1"/>
                </a:solidFill>
              </a:rPr>
              <a:t> последице </a:t>
            </a:r>
            <a:r>
              <a:rPr lang="ru-RU" b="1" dirty="0">
                <a:solidFill>
                  <a:schemeClr val="tx1"/>
                </a:solidFill>
              </a:rPr>
              <a:t>предузимања односно непредузимања предложене медицинске мере;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3) врсту и вероватноћу могућих ризика, болне и друге споредне или трајне последице;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4) алтернативне методе лечења;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5) могуће промене пацијентовог стања после предузимања предложене медицинске мере, као и могуће нужне промене у начину живота пацијената;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b="1" dirty="0">
                <a:solidFill>
                  <a:schemeClr val="tx1"/>
                </a:solidFill>
              </a:rPr>
              <a:t>6) дејство лекова и могуће споредне последице тог дејства.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70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720079"/>
          </a:xfrm>
        </p:spPr>
        <p:txBody>
          <a:bodyPr/>
          <a:lstStyle/>
          <a:p>
            <a:pPr algn="ctr"/>
            <a:r>
              <a:rPr lang="sr-Cyrl-RS" b="1" dirty="0"/>
              <a:t>Право на обавештење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52565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Обавештење, </a:t>
            </a:r>
            <a:r>
              <a:rPr lang="ru-RU" b="1" dirty="0">
                <a:solidFill>
                  <a:schemeClr val="tx1"/>
                </a:solidFill>
              </a:rPr>
              <a:t>надлежни здравствени радник дужан је </a:t>
            </a:r>
            <a:r>
              <a:rPr lang="ru-RU" b="1" dirty="0" smtClean="0">
                <a:solidFill>
                  <a:schemeClr val="tx1"/>
                </a:solidFill>
              </a:rPr>
              <a:t>да да пацијенту </a:t>
            </a:r>
            <a:r>
              <a:rPr lang="ru-RU" b="1" dirty="0">
                <a:solidFill>
                  <a:schemeClr val="tx1"/>
                </a:solidFill>
              </a:rPr>
              <a:t>и </a:t>
            </a:r>
            <a:r>
              <a:rPr lang="ru-RU" b="1" dirty="0" smtClean="0">
                <a:solidFill>
                  <a:schemeClr val="tx1"/>
                </a:solidFill>
              </a:rPr>
              <a:t>без </a:t>
            </a:r>
            <a:r>
              <a:rPr lang="ru-RU" b="1" dirty="0">
                <a:solidFill>
                  <a:schemeClr val="tx1"/>
                </a:solidFill>
              </a:rPr>
              <a:t>тражења.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Обавештење даје надлежни здравствени радник усмено и на начин који је разумљив пацијенту, </a:t>
            </a:r>
            <a:r>
              <a:rPr lang="ru-RU" b="1" dirty="0" smtClean="0">
                <a:solidFill>
                  <a:schemeClr val="tx1"/>
                </a:solidFill>
              </a:rPr>
              <a:t>водећи </a:t>
            </a:r>
            <a:r>
              <a:rPr lang="ru-RU" b="1" dirty="0">
                <a:solidFill>
                  <a:schemeClr val="tx1"/>
                </a:solidFill>
              </a:rPr>
              <a:t>рачуна о његовој старости, образовању и емоционалном стању. 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Ако надлежни здравствени радник процени да пацијент, из било ког разлога, не разуме </a:t>
            </a:r>
            <a:r>
              <a:rPr lang="ru-RU" b="1" dirty="0" smtClean="0">
                <a:solidFill>
                  <a:schemeClr val="tx1"/>
                </a:solidFill>
              </a:rPr>
              <a:t>дато обавештење,обавештење </a:t>
            </a:r>
            <a:r>
              <a:rPr lang="ru-RU" b="1" dirty="0">
                <a:solidFill>
                  <a:schemeClr val="tx1"/>
                </a:solidFill>
              </a:rPr>
              <a:t>се може дати члану пацијентове уже породице. 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Ако </a:t>
            </a:r>
            <a:r>
              <a:rPr lang="ru-RU" b="1" dirty="0">
                <a:solidFill>
                  <a:schemeClr val="tx1"/>
                </a:solidFill>
              </a:rPr>
              <a:t>пацијент не познаје језик који је у службеној употреби на територији здравствене установе, </a:t>
            </a:r>
            <a:r>
              <a:rPr lang="ru-RU" b="1" dirty="0" smtClean="0">
                <a:solidFill>
                  <a:schemeClr val="tx1"/>
                </a:solidFill>
              </a:rPr>
              <a:t>мора </a:t>
            </a:r>
            <a:r>
              <a:rPr lang="ru-RU" b="1" dirty="0">
                <a:solidFill>
                  <a:schemeClr val="tx1"/>
                </a:solidFill>
              </a:rPr>
              <a:t>му се обезбедити преводилац, а ако је пацијент глувонем, мора му се обезбедити тумач, у складу </a:t>
            </a:r>
            <a:r>
              <a:rPr lang="ru-RU" b="1" dirty="0" smtClean="0">
                <a:solidFill>
                  <a:schemeClr val="tx1"/>
                </a:solidFill>
              </a:rPr>
              <a:t>са </a:t>
            </a:r>
            <a:r>
              <a:rPr lang="ru-RU" b="1" dirty="0">
                <a:solidFill>
                  <a:schemeClr val="tx1"/>
                </a:solidFill>
              </a:rPr>
              <a:t>законом.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Пацијент се може одрећи права на обавештење, осим обавештења о томе да је </a:t>
            </a:r>
            <a:r>
              <a:rPr lang="ru-RU" b="1" dirty="0" smtClean="0">
                <a:solidFill>
                  <a:schemeClr val="tx1"/>
                </a:solidFill>
              </a:rPr>
              <a:t>предложена медицинска </a:t>
            </a:r>
            <a:r>
              <a:rPr lang="ru-RU" b="1" dirty="0">
                <a:solidFill>
                  <a:schemeClr val="tx1"/>
                </a:solidFill>
              </a:rPr>
              <a:t>мера потребна и да није без знатног ризика, односно да је ризично њено непредузимање.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endParaRPr lang="ru-RU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0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720079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обавештење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525658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 може, изузетно, прећутати дијагнозу, ток предложене медицинске </a:t>
            </a:r>
            <a:r>
              <a:rPr lang="ru-RU" b="1" dirty="0" smtClean="0">
                <a:solidFill>
                  <a:schemeClr val="tx1"/>
                </a:solidFill>
              </a:rPr>
              <a:t>мере </a:t>
            </a:r>
            <a:r>
              <a:rPr lang="ru-RU" b="1" dirty="0">
                <a:solidFill>
                  <a:schemeClr val="tx1"/>
                </a:solidFill>
              </a:rPr>
              <a:t>и њене ризике, или обавештење о томе умањити, ако постоји озбиљна опасност да ће </a:t>
            </a:r>
            <a:r>
              <a:rPr lang="ru-RU" b="1" dirty="0" smtClean="0">
                <a:solidFill>
                  <a:schemeClr val="tx1"/>
                </a:solidFill>
              </a:rPr>
              <a:t>обавештењем </a:t>
            </a:r>
            <a:r>
              <a:rPr lang="ru-RU" b="1" dirty="0">
                <a:solidFill>
                  <a:schemeClr val="tx1"/>
                </a:solidFill>
              </a:rPr>
              <a:t>знатно нашкодити здрављу пацијента. У том случају обавештење се мора дати члану </a:t>
            </a:r>
            <a:r>
              <a:rPr lang="ru-RU" b="1" dirty="0" smtClean="0">
                <a:solidFill>
                  <a:schemeClr val="tx1"/>
                </a:solidFill>
              </a:rPr>
              <a:t>уже </a:t>
            </a:r>
            <a:r>
              <a:rPr lang="ru-RU" b="1" dirty="0">
                <a:solidFill>
                  <a:schemeClr val="tx1"/>
                </a:solidFill>
              </a:rPr>
              <a:t>породице пацијента.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У поступку остваривања здравствене заштите, дете које је способно за расуђивање, без обзира </a:t>
            </a:r>
            <a:r>
              <a:rPr lang="ru-RU" b="1" dirty="0" smtClean="0">
                <a:solidFill>
                  <a:schemeClr val="tx1"/>
                </a:solidFill>
              </a:rPr>
              <a:t>на </a:t>
            </a:r>
            <a:r>
              <a:rPr lang="ru-RU" b="1" dirty="0">
                <a:solidFill>
                  <a:schemeClr val="tx1"/>
                </a:solidFill>
              </a:rPr>
              <a:t>године живота, има право на поверљиво саветовање и без пристанка родитеља, када је то у </a:t>
            </a:r>
            <a:r>
              <a:rPr lang="ru-RU" b="1" dirty="0" smtClean="0">
                <a:solidFill>
                  <a:schemeClr val="tx1"/>
                </a:solidFill>
              </a:rPr>
              <a:t>најбољем </a:t>
            </a:r>
            <a:r>
              <a:rPr lang="ru-RU" b="1" dirty="0">
                <a:solidFill>
                  <a:schemeClr val="tx1"/>
                </a:solidFill>
              </a:rPr>
              <a:t>интересу детета.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Пацијент односно законски заступник има право на обавештење и увид у трошкове лечења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r>
              <a:rPr lang="ru-RU" b="1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 у медицинску документацију уноси податак да је пацијенту, члану </a:t>
            </a:r>
            <a:r>
              <a:rPr lang="ru-RU" b="1" dirty="0" smtClean="0">
                <a:solidFill>
                  <a:schemeClr val="tx1"/>
                </a:solidFill>
              </a:rPr>
              <a:t>уже </a:t>
            </a:r>
            <a:r>
              <a:rPr lang="ru-RU" b="1" dirty="0">
                <a:solidFill>
                  <a:schemeClr val="tx1"/>
                </a:solidFill>
              </a:rPr>
              <a:t>породице, односно законском заступнику, дао </a:t>
            </a:r>
            <a:r>
              <a:rPr lang="ru-RU" b="1" dirty="0" smtClean="0">
                <a:solidFill>
                  <a:schemeClr val="tx1"/>
                </a:solidFill>
              </a:rPr>
              <a:t>обавештење.</a:t>
            </a:r>
            <a:endParaRPr lang="ru-RU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5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85153" cy="924475"/>
          </a:xfrm>
        </p:spPr>
        <p:txBody>
          <a:bodyPr/>
          <a:lstStyle/>
          <a:p>
            <a:pPr algn="ctr"/>
            <a:r>
              <a:rPr lang="sr-Latn-CS" b="1" dirty="0">
                <a:solidFill>
                  <a:schemeClr val="tx1"/>
                </a:solidFill>
              </a:rPr>
              <a:t>Право на слободан избор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920880" cy="383541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има право на слободан избор </a:t>
            </a:r>
            <a:r>
              <a:rPr lang="ru-RU" b="1" dirty="0" smtClean="0">
                <a:solidFill>
                  <a:schemeClr val="tx1"/>
                </a:solidFill>
              </a:rPr>
              <a:t>доктора    медицине</a:t>
            </a:r>
            <a:r>
              <a:rPr lang="ru-RU" b="1" dirty="0">
                <a:solidFill>
                  <a:schemeClr val="tx1"/>
                </a:solidFill>
              </a:rPr>
              <a:t>, односно доктора стоматологије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>
                <a:solidFill>
                  <a:schemeClr val="tx1"/>
                </a:solidFill>
              </a:rPr>
              <a:t>здравствене установе, као и слободан избор предложених медицинских мера, у складу са законом </a:t>
            </a:r>
            <a:r>
              <a:rPr lang="ru-RU" b="1" dirty="0" smtClean="0">
                <a:solidFill>
                  <a:schemeClr val="tx1"/>
                </a:solidFill>
              </a:rPr>
              <a:t> којим </a:t>
            </a:r>
            <a:r>
              <a:rPr lang="ru-RU" b="1" dirty="0">
                <a:solidFill>
                  <a:schemeClr val="tx1"/>
                </a:solidFill>
              </a:rPr>
              <a:t>се уређује област здравствене заштите и законом којим се уређује област здравственог </a:t>
            </a:r>
            <a:r>
              <a:rPr lang="ru-RU" b="1" dirty="0" smtClean="0">
                <a:solidFill>
                  <a:schemeClr val="tx1"/>
                </a:solidFill>
              </a:rPr>
              <a:t>осигурања.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друго стручно мишље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07361"/>
            <a:ext cx="8136904" cy="40514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Пацијент </a:t>
            </a:r>
            <a:r>
              <a:rPr lang="ru-RU" b="1" dirty="0">
                <a:solidFill>
                  <a:schemeClr val="tx1"/>
                </a:solidFill>
              </a:rPr>
              <a:t>има право да од доктора медицине, односно доктора стоматологије, који није </a:t>
            </a:r>
            <a:r>
              <a:rPr lang="ru-RU" b="1" dirty="0" smtClean="0">
                <a:solidFill>
                  <a:schemeClr val="tx1"/>
                </a:solidFill>
              </a:rPr>
              <a:t>директно учествовао </a:t>
            </a:r>
            <a:r>
              <a:rPr lang="ru-RU" b="1" dirty="0">
                <a:solidFill>
                  <a:schemeClr val="tx1"/>
                </a:solidFill>
              </a:rPr>
              <a:t>у пружању здравствене услуге, затражи друго стручно мишљење о стању свога здравља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Ово право пацијент </a:t>
            </a:r>
            <a:r>
              <a:rPr lang="ru-RU" b="1" dirty="0">
                <a:solidFill>
                  <a:schemeClr val="tx1"/>
                </a:solidFill>
              </a:rPr>
              <a:t>остварује на лични захтев.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</a:rPr>
              <a:t>Здравствена </a:t>
            </a:r>
            <a:r>
              <a:rPr lang="ru-RU" b="1" dirty="0">
                <a:solidFill>
                  <a:schemeClr val="tx1"/>
                </a:solidFill>
              </a:rPr>
              <a:t>установа је дужна да на видном месту истакне и редовно ажурира, </a:t>
            </a:r>
            <a:r>
              <a:rPr lang="ru-RU" b="1" dirty="0" smtClean="0">
                <a:solidFill>
                  <a:schemeClr val="tx1"/>
                </a:solidFill>
              </a:rPr>
              <a:t>списак организационих </a:t>
            </a:r>
            <a:r>
              <a:rPr lang="ru-RU" b="1" dirty="0">
                <a:solidFill>
                  <a:schemeClr val="tx1"/>
                </a:solidFill>
              </a:rPr>
              <a:t>једница и доктора медицине, односно доктора стоматологије, који пружају </a:t>
            </a:r>
            <a:r>
              <a:rPr lang="ru-RU" b="1" dirty="0" smtClean="0">
                <a:solidFill>
                  <a:schemeClr val="tx1"/>
                </a:solidFill>
              </a:rPr>
              <a:t>здравственеуслуге </a:t>
            </a:r>
            <a:r>
              <a:rPr lang="ru-RU" b="1" dirty="0">
                <a:solidFill>
                  <a:schemeClr val="tx1"/>
                </a:solidFill>
              </a:rPr>
              <a:t>у тој организационој јединици</a:t>
            </a:r>
            <a:r>
              <a:rPr lang="ru-RU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737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125113" cy="80906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приватност и поверљивост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352928" cy="475252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1"/>
                </a:solidFill>
              </a:rPr>
              <a:t>Пацијент има право на поверљивост свих личних информација, које је саопштио </a:t>
            </a:r>
            <a:r>
              <a:rPr lang="ru-RU" sz="1600" b="1" dirty="0" smtClean="0">
                <a:solidFill>
                  <a:schemeClr val="tx1"/>
                </a:solidFill>
              </a:rPr>
              <a:t>надлежном здравственом </a:t>
            </a:r>
            <a:r>
              <a:rPr lang="ru-RU" sz="1600" b="1" dirty="0">
                <a:solidFill>
                  <a:schemeClr val="tx1"/>
                </a:solidFill>
              </a:rPr>
              <a:t>раднику, односно здравственом сараднику, укључујући и оне које се односе на </a:t>
            </a:r>
            <a:r>
              <a:rPr lang="ru-RU" sz="1600" b="1" dirty="0" smtClean="0">
                <a:solidFill>
                  <a:schemeClr val="tx1"/>
                </a:solidFill>
              </a:rPr>
              <a:t>стање приватности </a:t>
            </a:r>
            <a:r>
              <a:rPr lang="ru-RU" sz="1600" b="1" dirty="0">
                <a:solidFill>
                  <a:schemeClr val="tx1"/>
                </a:solidFill>
              </a:rPr>
              <a:t>током спровођења дијагностичких испитивања и лечења у целини.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1"/>
                </a:solidFill>
              </a:rPr>
              <a:t>Забрањено је да надлежни здравствени радник, односно здравствени сарадник, саопшти </a:t>
            </a:r>
            <a:r>
              <a:rPr lang="ru-RU" sz="1600" b="1" dirty="0" smtClean="0">
                <a:solidFill>
                  <a:schemeClr val="tx1"/>
                </a:solidFill>
              </a:rPr>
              <a:t>другим лицима </a:t>
            </a:r>
            <a:r>
              <a:rPr lang="ru-RU" sz="1600" b="1" dirty="0">
                <a:solidFill>
                  <a:schemeClr val="tx1"/>
                </a:solidFill>
              </a:rPr>
              <a:t>личне </a:t>
            </a:r>
            <a:r>
              <a:rPr lang="ru-RU" sz="1600" b="1" dirty="0" smtClean="0">
                <a:solidFill>
                  <a:schemeClr val="tx1"/>
                </a:solidFill>
              </a:rPr>
              <a:t>информације.</a:t>
            </a:r>
            <a:endParaRPr lang="ru-RU" sz="16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1"/>
                </a:solidFill>
              </a:rPr>
              <a:t>Прегледу пацијента и предузимању медицинских мера уопште, могу присуствовати само </a:t>
            </a:r>
            <a:r>
              <a:rPr lang="ru-RU" sz="1600" b="1" dirty="0" smtClean="0">
                <a:solidFill>
                  <a:schemeClr val="tx1"/>
                </a:solidFill>
              </a:rPr>
              <a:t>они здравствени </a:t>
            </a:r>
            <a:r>
              <a:rPr lang="ru-RU" sz="1600" b="1" dirty="0">
                <a:solidFill>
                  <a:schemeClr val="tx1"/>
                </a:solidFill>
              </a:rPr>
              <a:t>радници, односно здравствени сарадници који непосредно учествују у прегледу </a:t>
            </a:r>
            <a:r>
              <a:rPr lang="ru-RU" sz="1600" b="1" dirty="0" smtClean="0">
                <a:solidFill>
                  <a:schemeClr val="tx1"/>
                </a:solidFill>
              </a:rPr>
              <a:t>пацијента и </a:t>
            </a:r>
            <a:r>
              <a:rPr lang="ru-RU" sz="1600" b="1" dirty="0">
                <a:solidFill>
                  <a:schemeClr val="tx1"/>
                </a:solidFill>
              </a:rPr>
              <a:t>предузимању медицинских мера.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1"/>
                </a:solidFill>
              </a:rPr>
              <a:t>По правилу, прегледу пацијента и предузимању других медицинских мера, могу </a:t>
            </a:r>
            <a:r>
              <a:rPr lang="ru-RU" sz="1600" b="1" dirty="0" smtClean="0">
                <a:solidFill>
                  <a:schemeClr val="tx1"/>
                </a:solidFill>
              </a:rPr>
              <a:t>присуствовати ученици </a:t>
            </a:r>
            <a:r>
              <a:rPr lang="ru-RU" sz="1600" b="1" dirty="0">
                <a:solidFill>
                  <a:schemeClr val="tx1"/>
                </a:solidFill>
              </a:rPr>
              <a:t>и студенти школа и високошколских установа здравствене струке, у сврху </a:t>
            </a:r>
            <a:r>
              <a:rPr lang="ru-RU" sz="1600" b="1" dirty="0" smtClean="0">
                <a:solidFill>
                  <a:schemeClr val="tx1"/>
                </a:solidFill>
              </a:rPr>
              <a:t>обављања практичне </a:t>
            </a:r>
            <a:r>
              <a:rPr lang="ru-RU" sz="1600" b="1" dirty="0">
                <a:solidFill>
                  <a:schemeClr val="tx1"/>
                </a:solidFill>
              </a:rPr>
              <a:t>наставе, као и здравствени радници и здравствени сарадници, у току </a:t>
            </a:r>
            <a:r>
              <a:rPr lang="ru-RU" sz="1600" b="1" dirty="0" smtClean="0">
                <a:solidFill>
                  <a:schemeClr val="tx1"/>
                </a:solidFill>
              </a:rPr>
              <a:t>обављања приправничког </a:t>
            </a:r>
            <a:r>
              <a:rPr lang="ru-RU" sz="1600" b="1" dirty="0">
                <a:solidFill>
                  <a:schemeClr val="tx1"/>
                </a:solidFill>
              </a:rPr>
              <a:t>стажа и стручног усавршавања, осим ако то пацијент одбије</a:t>
            </a:r>
            <a:r>
              <a:rPr lang="ru-RU" sz="1600" b="1" dirty="0"/>
              <a:t>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3874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приватност и поверљивост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07361"/>
            <a:ext cx="7560840" cy="40514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Пацијент може дати пристанак и за присутност других лица, приликом његовог прегледа </a:t>
            </a:r>
            <a:r>
              <a:rPr lang="ru-RU" b="1" dirty="0" smtClean="0">
                <a:solidFill>
                  <a:schemeClr val="tx1"/>
                </a:solidFill>
              </a:rPr>
              <a:t>и предузимања </a:t>
            </a:r>
            <a:r>
              <a:rPr lang="ru-RU" b="1" dirty="0">
                <a:solidFill>
                  <a:schemeClr val="tx1"/>
                </a:solidFill>
              </a:rPr>
              <a:t>медицинских мера уопште.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На изричит захтев пацијента, прегледу који обавља надлежни доктор медицине, односно </a:t>
            </a:r>
            <a:r>
              <a:rPr lang="ru-RU" b="1" dirty="0" smtClean="0">
                <a:solidFill>
                  <a:schemeClr val="tx1"/>
                </a:solidFill>
              </a:rPr>
              <a:t>доктора стоматологије</a:t>
            </a:r>
            <a:r>
              <a:rPr lang="ru-RU" b="1" dirty="0">
                <a:solidFill>
                  <a:schemeClr val="tx1"/>
                </a:solidFill>
              </a:rPr>
              <a:t>, не могу присуствовати други здравствени радници, односно здравствени сарадници.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solidFill>
                  <a:schemeClr val="tx1"/>
                </a:solidFill>
              </a:rPr>
              <a:t>Током боравка у стационарној здравственој установи, пацијент има право примања </a:t>
            </a:r>
            <a:r>
              <a:rPr lang="ru-RU" b="1" dirty="0" smtClean="0">
                <a:solidFill>
                  <a:schemeClr val="tx1"/>
                </a:solidFill>
              </a:rPr>
              <a:t>посетилаца,у </a:t>
            </a:r>
            <a:r>
              <a:rPr lang="ru-RU" b="1" dirty="0">
                <a:solidFill>
                  <a:schemeClr val="tx1"/>
                </a:solidFill>
              </a:rPr>
              <a:t>складу са кућним редом здравствене установе, као и право да забрани посете одређеном лицу </a:t>
            </a:r>
            <a:r>
              <a:rPr lang="ru-RU" b="1" dirty="0" smtClean="0">
                <a:solidFill>
                  <a:schemeClr val="tx1"/>
                </a:solidFill>
              </a:rPr>
              <a:t>или лицима</a:t>
            </a:r>
            <a:r>
              <a:rPr lang="ru-RU" b="1" dirty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6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регулишу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828800"/>
            <a:ext cx="7646987" cy="44196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Корисници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здравстене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Даваоци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Установе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Управљање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системом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Финансирање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7620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74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57"/>
    </mc:Choice>
    <mc:Fallback xmlns="">
      <p:transition spd="slow" advTm="22857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пристан</a:t>
            </a:r>
            <a:r>
              <a:rPr lang="sr-Cyrl-RS" b="1" dirty="0"/>
              <a:t>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07361"/>
            <a:ext cx="7632848" cy="40514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има право да слободно одлучује о свему што се тиче његовог живота и здравља, </a:t>
            </a:r>
            <a:r>
              <a:rPr lang="ru-RU" b="1" dirty="0" smtClean="0">
                <a:solidFill>
                  <a:schemeClr val="tx1"/>
                </a:solidFill>
              </a:rPr>
              <a:t>осим у </a:t>
            </a:r>
            <a:r>
              <a:rPr lang="ru-RU" b="1" dirty="0">
                <a:solidFill>
                  <a:schemeClr val="tx1"/>
                </a:solidFill>
              </a:rPr>
              <a:t>случајевима када то директно угрожава живот и здравље других лица.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Без пристанка пацијента не сме се, по правилу, над њим предузети никаква медицинска мера.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Медицинска мера противно вољи пацијента, односно законског заступника детета, </a:t>
            </a:r>
            <a:r>
              <a:rPr lang="ru-RU" b="1" dirty="0" smtClean="0">
                <a:solidFill>
                  <a:schemeClr val="tx1"/>
                </a:solidFill>
              </a:rPr>
              <a:t>односно пацијента </a:t>
            </a:r>
            <a:r>
              <a:rPr lang="ru-RU" b="1" dirty="0">
                <a:solidFill>
                  <a:schemeClr val="tx1"/>
                </a:solidFill>
              </a:rPr>
              <a:t>лишеног пословне способности, може се предузети само у изузетним случајевима, који </a:t>
            </a:r>
            <a:r>
              <a:rPr lang="ru-RU" b="1" dirty="0" smtClean="0">
                <a:solidFill>
                  <a:schemeClr val="tx1"/>
                </a:solidFill>
              </a:rPr>
              <a:t>су утврђени </a:t>
            </a:r>
            <a:r>
              <a:rPr lang="ru-RU" b="1" dirty="0">
                <a:solidFill>
                  <a:schemeClr val="tx1"/>
                </a:solidFill>
              </a:rPr>
              <a:t>законом и који су у складу са лекарском етиком.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пристанак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7920879" cy="5400601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може дати пристанак на предложену медицинску меру изричито (усмено или </a:t>
            </a:r>
            <a:r>
              <a:rPr lang="ru-RU" b="1" dirty="0" smtClean="0">
                <a:solidFill>
                  <a:schemeClr val="tx1"/>
                </a:solidFill>
              </a:rPr>
              <a:t>писмено), односно </a:t>
            </a:r>
            <a:r>
              <a:rPr lang="ru-RU" b="1" dirty="0">
                <a:solidFill>
                  <a:schemeClr val="tx1"/>
                </a:solidFill>
              </a:rPr>
              <a:t>прећутно (ако се није изричито противио).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За предузимање предложене инвазивне дијагностичке и терапијске медицинске мере, </a:t>
            </a:r>
            <a:r>
              <a:rPr lang="ru-RU" b="1" dirty="0" smtClean="0">
                <a:solidFill>
                  <a:schemeClr val="tx1"/>
                </a:solidFill>
              </a:rPr>
              <a:t>неопходанје </a:t>
            </a:r>
            <a:r>
              <a:rPr lang="ru-RU" b="1" dirty="0">
                <a:solidFill>
                  <a:schemeClr val="tx1"/>
                </a:solidFill>
              </a:rPr>
              <a:t>писмени пристанак пацијента односно његовог законског заступника.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Пацијента не обавезује пристанак коме није претходило потребно </a:t>
            </a:r>
            <a:r>
              <a:rPr lang="ru-RU" b="1" dirty="0" smtClean="0">
                <a:solidFill>
                  <a:schemeClr val="tx1"/>
                </a:solidFill>
              </a:rPr>
              <a:t>обавештење, </a:t>
            </a:r>
            <a:r>
              <a:rPr lang="ru-RU" b="1" dirty="0">
                <a:solidFill>
                  <a:schemeClr val="tx1"/>
                </a:solidFill>
              </a:rPr>
              <a:t>а надлежни здравствени радник који предузима медицинску меру, у том </a:t>
            </a:r>
            <a:r>
              <a:rPr lang="ru-RU" b="1" dirty="0" smtClean="0">
                <a:solidFill>
                  <a:schemeClr val="tx1"/>
                </a:solidFill>
              </a:rPr>
              <a:t>случају сноси </a:t>
            </a:r>
            <a:r>
              <a:rPr lang="ru-RU" b="1" dirty="0">
                <a:solidFill>
                  <a:schemeClr val="tx1"/>
                </a:solidFill>
              </a:rPr>
              <a:t>ризик за штетне последице.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Пристанак на предложену медицинску меру пацијент може опозвати (усмено или писмено), </a:t>
            </a:r>
            <a:r>
              <a:rPr lang="ru-RU" b="1" dirty="0" smtClean="0">
                <a:solidFill>
                  <a:schemeClr val="tx1"/>
                </a:solidFill>
              </a:rPr>
              <a:t>све док </a:t>
            </a:r>
            <a:r>
              <a:rPr lang="ru-RU" b="1" dirty="0">
                <a:solidFill>
                  <a:schemeClr val="tx1"/>
                </a:solidFill>
              </a:rPr>
              <a:t>не започне њено извођење, као и за време трајања лечења, под условима прописаним </a:t>
            </a:r>
            <a:r>
              <a:rPr lang="ru-RU" b="1" dirty="0" smtClean="0">
                <a:solidFill>
                  <a:schemeClr val="tx1"/>
                </a:solidFill>
              </a:rPr>
              <a:t>овим </a:t>
            </a:r>
            <a:r>
              <a:rPr lang="sr-Cyrl-RS" b="1" dirty="0" smtClean="0">
                <a:solidFill>
                  <a:schemeClr val="tx1"/>
                </a:solidFill>
              </a:rPr>
              <a:t>законом</a:t>
            </a:r>
            <a:r>
              <a:rPr lang="sr-Cyrl-RS" b="1" dirty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има право да одреди лице које ће у његово име дати пристанак, односно које ће </a:t>
            </a:r>
            <a:r>
              <a:rPr lang="ru-RU" b="1" dirty="0" smtClean="0">
                <a:solidFill>
                  <a:schemeClr val="tx1"/>
                </a:solidFill>
              </a:rPr>
              <a:t>битиобавештено </a:t>
            </a:r>
            <a:r>
              <a:rPr lang="ru-RU" b="1" dirty="0">
                <a:solidFill>
                  <a:schemeClr val="tx1"/>
                </a:solidFill>
              </a:rPr>
              <a:t>о предузимању медицинских мера, у случају да пацијент постане неспособан да </a:t>
            </a:r>
            <a:r>
              <a:rPr lang="ru-RU" b="1" dirty="0" smtClean="0">
                <a:solidFill>
                  <a:schemeClr val="tx1"/>
                </a:solidFill>
              </a:rPr>
              <a:t>донесе </a:t>
            </a:r>
            <a:r>
              <a:rPr lang="sr-Cyrl-RS" b="1" dirty="0" smtClean="0">
                <a:solidFill>
                  <a:schemeClr val="tx1"/>
                </a:solidFill>
              </a:rPr>
              <a:t>одлуку </a:t>
            </a:r>
            <a:r>
              <a:rPr lang="sr-Cyrl-RS" b="1" dirty="0">
                <a:solidFill>
                  <a:schemeClr val="tx1"/>
                </a:solidFill>
              </a:rPr>
              <a:t>о пристанку.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84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пристанак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799"/>
            <a:ext cx="7595003" cy="422999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Пацијент, који је способан за расуђивање, има право да предложену медицинску меру </a:t>
            </a:r>
            <a:r>
              <a:rPr lang="ru-RU" b="1" dirty="0" smtClean="0">
                <a:solidFill>
                  <a:schemeClr val="tx1"/>
                </a:solidFill>
              </a:rPr>
              <a:t>одбије,чак </a:t>
            </a:r>
            <a:r>
              <a:rPr lang="ru-RU" b="1" dirty="0">
                <a:solidFill>
                  <a:schemeClr val="tx1"/>
                </a:solidFill>
              </a:rPr>
              <a:t>и у случају када се њоме спасава или одржава његов живот.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 дужан је да пацијенту укаже на последице његове одлуке </a:t>
            </a:r>
            <a:r>
              <a:rPr lang="ru-RU" b="1" dirty="0" smtClean="0">
                <a:solidFill>
                  <a:schemeClr val="tx1"/>
                </a:solidFill>
              </a:rPr>
              <a:t>оодбијању </a:t>
            </a:r>
            <a:r>
              <a:rPr lang="ru-RU" b="1" dirty="0">
                <a:solidFill>
                  <a:schemeClr val="tx1"/>
                </a:solidFill>
              </a:rPr>
              <a:t>предложене медицинске мере, и да о томе од пацијента затражи писмену изјаву која се </a:t>
            </a:r>
            <a:r>
              <a:rPr lang="ru-RU" b="1" dirty="0" smtClean="0">
                <a:solidFill>
                  <a:schemeClr val="tx1"/>
                </a:solidFill>
              </a:rPr>
              <a:t>мора чувати </a:t>
            </a:r>
            <a:r>
              <a:rPr lang="ru-RU" b="1" dirty="0">
                <a:solidFill>
                  <a:schemeClr val="tx1"/>
                </a:solidFill>
              </a:rPr>
              <a:t>у медицинској документацији, а ако пацијент одбије давање писмене изјаве, о томе ће </a:t>
            </a:r>
            <a:r>
              <a:rPr lang="ru-RU" b="1" dirty="0" smtClean="0">
                <a:solidFill>
                  <a:schemeClr val="tx1"/>
                </a:solidFill>
              </a:rPr>
              <a:t>сачинити службену </a:t>
            </a:r>
            <a:r>
              <a:rPr lang="ru-RU" b="1" dirty="0">
                <a:solidFill>
                  <a:schemeClr val="tx1"/>
                </a:solidFill>
              </a:rPr>
              <a:t>белешку.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У </a:t>
            </a:r>
            <a:r>
              <a:rPr lang="ru-RU" b="1" dirty="0" smtClean="0">
                <a:solidFill>
                  <a:schemeClr val="tx1"/>
                </a:solidFill>
              </a:rPr>
              <a:t>медицинск у </a:t>
            </a:r>
            <a:r>
              <a:rPr lang="ru-RU" b="1" dirty="0">
                <a:solidFill>
                  <a:schemeClr val="tx1"/>
                </a:solidFill>
              </a:rPr>
              <a:t>документацију надлежни здравствени радник уписује податак о </a:t>
            </a:r>
            <a:r>
              <a:rPr lang="ru-RU" b="1" dirty="0" smtClean="0">
                <a:solidFill>
                  <a:schemeClr val="tx1"/>
                </a:solidFill>
              </a:rPr>
              <a:t>пристанку пацијента</a:t>
            </a:r>
            <a:r>
              <a:rPr lang="ru-RU" b="1" dirty="0">
                <a:solidFill>
                  <a:schemeClr val="tx1"/>
                </a:solidFill>
              </a:rPr>
              <a:t>, односно његовог законског заступника на предложену медицинску меру, као и о одбијању </a:t>
            </a:r>
            <a:r>
              <a:rPr lang="ru-RU" b="1" dirty="0" smtClean="0">
                <a:solidFill>
                  <a:schemeClr val="tx1"/>
                </a:solidFill>
              </a:rPr>
              <a:t>те мере</a:t>
            </a:r>
            <a:r>
              <a:rPr lang="ru-RU" b="1" dirty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398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пристанак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499221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Над пацијентом који је без свести, или из других разлога није у стању да саопшти свој </a:t>
            </a:r>
            <a:r>
              <a:rPr lang="ru-RU" b="1" dirty="0" smtClean="0">
                <a:solidFill>
                  <a:schemeClr val="tx1"/>
                </a:solidFill>
              </a:rPr>
              <a:t>пристанак,хитна </a:t>
            </a:r>
            <a:r>
              <a:rPr lang="ru-RU" b="1" dirty="0">
                <a:solidFill>
                  <a:schemeClr val="tx1"/>
                </a:solidFill>
              </a:rPr>
              <a:t>медицинска мера може се предузети и без његовог пристанка, о чему ће се обавестити </a:t>
            </a:r>
            <a:r>
              <a:rPr lang="ru-RU" b="1" dirty="0" smtClean="0">
                <a:solidFill>
                  <a:schemeClr val="tx1"/>
                </a:solidFill>
              </a:rPr>
              <a:t>члановиуже </a:t>
            </a:r>
            <a:r>
              <a:rPr lang="ru-RU" b="1" dirty="0">
                <a:solidFill>
                  <a:schemeClr val="tx1"/>
                </a:solidFill>
              </a:rPr>
              <a:t>породице, увек када је то могуће.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Медицинска мера </a:t>
            </a:r>
            <a:r>
              <a:rPr lang="ru-RU" b="1" dirty="0" smtClean="0">
                <a:solidFill>
                  <a:schemeClr val="tx1"/>
                </a:solidFill>
              </a:rPr>
              <a:t>у </a:t>
            </a:r>
            <a:r>
              <a:rPr lang="ru-RU" b="1" dirty="0">
                <a:solidFill>
                  <a:schemeClr val="tx1"/>
                </a:solidFill>
              </a:rPr>
              <a:t>здравственој </a:t>
            </a:r>
            <a:r>
              <a:rPr lang="ru-RU" b="1" dirty="0" smtClean="0">
                <a:solidFill>
                  <a:schemeClr val="tx1"/>
                </a:solidFill>
              </a:rPr>
              <a:t>установи</a:t>
            </a:r>
            <a:r>
              <a:rPr lang="ru-RU" b="1" dirty="0">
                <a:solidFill>
                  <a:schemeClr val="tx1"/>
                </a:solidFill>
              </a:rPr>
              <a:t>, предузима се на </a:t>
            </a:r>
            <a:r>
              <a:rPr lang="ru-RU" b="1" dirty="0" smtClean="0">
                <a:solidFill>
                  <a:schemeClr val="tx1"/>
                </a:solidFill>
              </a:rPr>
              <a:t>основу конзилијарног </a:t>
            </a:r>
            <a:r>
              <a:rPr lang="ru-RU" b="1" dirty="0">
                <a:solidFill>
                  <a:schemeClr val="tx1"/>
                </a:solidFill>
              </a:rPr>
              <a:t>налаза. Ако законски заступник детета, односно пацијента лишеног пословне способности није </a:t>
            </a:r>
            <a:r>
              <a:rPr lang="ru-RU" b="1" dirty="0" smtClean="0">
                <a:solidFill>
                  <a:schemeClr val="tx1"/>
                </a:solidFill>
              </a:rPr>
              <a:t>доступанили </a:t>
            </a:r>
            <a:r>
              <a:rPr lang="ru-RU" b="1" dirty="0">
                <a:solidFill>
                  <a:schemeClr val="tx1"/>
                </a:solidFill>
              </a:rPr>
              <a:t>одбија предложену хитну медицинску меру, хитна медицинска мера може се предузети, ако је то </a:t>
            </a:r>
            <a:r>
              <a:rPr lang="ru-RU" b="1" dirty="0" smtClean="0">
                <a:solidFill>
                  <a:schemeClr val="tx1"/>
                </a:solidFill>
              </a:rPr>
              <a:t>унајбољем </a:t>
            </a:r>
            <a:r>
              <a:rPr lang="ru-RU" b="1" dirty="0">
                <a:solidFill>
                  <a:schemeClr val="tx1"/>
                </a:solidFill>
              </a:rPr>
              <a:t>интересу пацијента.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Ако се током оперативног захвата појави потреба за његовим проширењем, који се </a:t>
            </a:r>
            <a:r>
              <a:rPr lang="ru-RU" b="1" dirty="0" smtClean="0">
                <a:solidFill>
                  <a:schemeClr val="tx1"/>
                </a:solidFill>
              </a:rPr>
              <a:t>није могао претпоставити</a:t>
            </a:r>
            <a:r>
              <a:rPr lang="ru-RU" b="1" dirty="0">
                <a:solidFill>
                  <a:schemeClr val="tx1"/>
                </a:solidFill>
              </a:rPr>
              <a:t>, проширење оперативног захвата може се обавити само ако је, на основу </a:t>
            </a:r>
            <a:r>
              <a:rPr lang="ru-RU" b="1" dirty="0" smtClean="0">
                <a:solidFill>
                  <a:schemeClr val="tx1"/>
                </a:solidFill>
              </a:rPr>
              <a:t>процене доктора </a:t>
            </a:r>
            <a:r>
              <a:rPr lang="ru-RU" b="1" dirty="0">
                <a:solidFill>
                  <a:schemeClr val="tx1"/>
                </a:solidFill>
              </a:rPr>
              <a:t>медицине, односно доктора стоматологије који предузима тај захват, он неодложно потребан.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924475"/>
          </a:xfrm>
        </p:spPr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пристанак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8208912" cy="49500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Ако </a:t>
            </a:r>
            <a:r>
              <a:rPr lang="ru-RU" b="1" dirty="0">
                <a:solidFill>
                  <a:schemeClr val="tx1"/>
                </a:solidFill>
              </a:rPr>
              <a:t>је пацијент дете или је лишен пословне способности, медицинска мера може се </a:t>
            </a:r>
            <a:r>
              <a:rPr lang="ru-RU" b="1" dirty="0" smtClean="0">
                <a:solidFill>
                  <a:schemeClr val="tx1"/>
                </a:solidFill>
              </a:rPr>
              <a:t>предузети, уз </a:t>
            </a:r>
            <a:r>
              <a:rPr lang="ru-RU" b="1" dirty="0">
                <a:solidFill>
                  <a:schemeClr val="tx1"/>
                </a:solidFill>
              </a:rPr>
              <a:t>пристанак његовог законског заступника, који је претходно </a:t>
            </a:r>
            <a:r>
              <a:rPr lang="ru-RU" b="1" dirty="0" smtClean="0">
                <a:solidFill>
                  <a:schemeClr val="tx1"/>
                </a:solidFill>
              </a:rPr>
              <a:t>обавештен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радник, односно здравствени сарадник дужан је да омогући да </a:t>
            </a:r>
            <a:r>
              <a:rPr lang="ru-RU" b="1" dirty="0" smtClean="0">
                <a:solidFill>
                  <a:schemeClr val="tx1"/>
                </a:solidFill>
              </a:rPr>
              <a:t>дете, односно </a:t>
            </a:r>
            <a:r>
              <a:rPr lang="ru-RU" b="1" dirty="0">
                <a:solidFill>
                  <a:schemeClr val="tx1"/>
                </a:solidFill>
              </a:rPr>
              <a:t>пацијент лишен пословне способности и сам буде укључен у доношење одлуке о пристанку </a:t>
            </a:r>
            <a:r>
              <a:rPr lang="ru-RU" b="1" dirty="0" smtClean="0">
                <a:solidFill>
                  <a:schemeClr val="tx1"/>
                </a:solidFill>
              </a:rPr>
              <a:t>на предложену </a:t>
            </a:r>
            <a:r>
              <a:rPr lang="ru-RU" b="1" dirty="0">
                <a:solidFill>
                  <a:schemeClr val="tx1"/>
                </a:solidFill>
              </a:rPr>
              <a:t>медицинску меру, у складу са његовом зрелошћу и способношћу за расуђивање.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радник, који сматра да законски заступник пацијента не поступа </a:t>
            </a:r>
            <a:r>
              <a:rPr lang="ru-RU" b="1" dirty="0" smtClean="0">
                <a:solidFill>
                  <a:schemeClr val="tx1"/>
                </a:solidFill>
              </a:rPr>
              <a:t>у најбољем </a:t>
            </a:r>
            <a:r>
              <a:rPr lang="ru-RU" b="1" dirty="0">
                <a:solidFill>
                  <a:schemeClr val="tx1"/>
                </a:solidFill>
              </a:rPr>
              <a:t>интересу детета или лица лишеног пословне способности, дужан је да о томе </a:t>
            </a:r>
            <a:r>
              <a:rPr lang="ru-RU" b="1" dirty="0" smtClean="0">
                <a:solidFill>
                  <a:schemeClr val="tx1"/>
                </a:solidFill>
              </a:rPr>
              <a:t>одмах обавести </a:t>
            </a:r>
            <a:r>
              <a:rPr lang="ru-RU" b="1" dirty="0">
                <a:solidFill>
                  <a:schemeClr val="tx1"/>
                </a:solidFill>
              </a:rPr>
              <a:t>надлежни орган старатељства.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Дете, које је навршило 15 година живота и које је способно за расуђивање може </a:t>
            </a:r>
            <a:r>
              <a:rPr lang="ru-RU" b="1" dirty="0" smtClean="0">
                <a:solidFill>
                  <a:schemeClr val="tx1"/>
                </a:solidFill>
              </a:rPr>
              <a:t>самостално дати </a:t>
            </a:r>
            <a:r>
              <a:rPr lang="ru-RU" b="1" dirty="0">
                <a:solidFill>
                  <a:schemeClr val="tx1"/>
                </a:solidFill>
              </a:rPr>
              <a:t>пристанак на предложену медицинску меру, уз претходно </a:t>
            </a:r>
            <a:r>
              <a:rPr lang="ru-RU" b="1" dirty="0" smtClean="0">
                <a:solidFill>
                  <a:schemeClr val="tx1"/>
                </a:solidFill>
              </a:rPr>
              <a:t>обавештење.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Ако дете, које је навршило 15 година живота и које је способно за расуђивање, </a:t>
            </a:r>
            <a:r>
              <a:rPr lang="ru-RU" b="1" dirty="0" smtClean="0">
                <a:solidFill>
                  <a:schemeClr val="tx1"/>
                </a:solidFill>
              </a:rPr>
              <a:t>одбије предложену </a:t>
            </a:r>
            <a:r>
              <a:rPr lang="ru-RU" b="1" dirty="0">
                <a:solidFill>
                  <a:schemeClr val="tx1"/>
                </a:solidFill>
              </a:rPr>
              <a:t>медицинску меру, надлежни здравствени радник дужан је да пристанак затражи </a:t>
            </a:r>
            <a:r>
              <a:rPr lang="ru-RU" b="1" dirty="0" smtClean="0">
                <a:solidFill>
                  <a:schemeClr val="tx1"/>
                </a:solidFill>
              </a:rPr>
              <a:t>од законског </a:t>
            </a:r>
            <a:r>
              <a:rPr lang="ru-RU" b="1" dirty="0">
                <a:solidFill>
                  <a:schemeClr val="tx1"/>
                </a:solidFill>
              </a:rPr>
              <a:t>заступника.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5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увид у медицинску документацију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099059" cy="518457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Пацијент има право увида у своју медицинску документацију.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У случају када је пацијент дете, односно лице лишено пословне способности, право увида </a:t>
            </a:r>
            <a:r>
              <a:rPr lang="ru-RU" b="1" dirty="0" smtClean="0">
                <a:solidFill>
                  <a:schemeClr val="tx1"/>
                </a:solidFill>
              </a:rPr>
              <a:t>у медицинску </a:t>
            </a:r>
            <a:r>
              <a:rPr lang="ru-RU" b="1" dirty="0">
                <a:solidFill>
                  <a:schemeClr val="tx1"/>
                </a:solidFill>
              </a:rPr>
              <a:t>документацију има законски </a:t>
            </a:r>
            <a:r>
              <a:rPr lang="ru-RU" b="1" dirty="0" smtClean="0">
                <a:solidFill>
                  <a:schemeClr val="tx1"/>
                </a:solidFill>
              </a:rPr>
              <a:t>заступник</a:t>
            </a: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 Дете</a:t>
            </a:r>
            <a:r>
              <a:rPr lang="ru-RU" b="1" dirty="0">
                <a:solidFill>
                  <a:schemeClr val="tx1"/>
                </a:solidFill>
              </a:rPr>
              <a:t>, које је навршило 15 година живота и које је способно за расуђивање, има право увида </a:t>
            </a:r>
            <a:r>
              <a:rPr lang="ru-RU" b="1" dirty="0" smtClean="0">
                <a:solidFill>
                  <a:schemeClr val="tx1"/>
                </a:solidFill>
              </a:rPr>
              <a:t>у </a:t>
            </a:r>
            <a:r>
              <a:rPr lang="sr-Cyrl-RS" b="1" dirty="0" smtClean="0">
                <a:solidFill>
                  <a:schemeClr val="tx1"/>
                </a:solidFill>
              </a:rPr>
              <a:t>своју </a:t>
            </a:r>
            <a:r>
              <a:rPr lang="sr-Cyrl-RS" b="1" dirty="0">
                <a:solidFill>
                  <a:schemeClr val="tx1"/>
                </a:solidFill>
              </a:rPr>
              <a:t>медицинску документацију.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Чланови уже породице пацијента имају, изузетно, право увида у медицинску документацију </a:t>
            </a:r>
            <a:r>
              <a:rPr lang="ru-RU" b="1" dirty="0" smtClean="0">
                <a:solidFill>
                  <a:schemeClr val="tx1"/>
                </a:solidFill>
              </a:rPr>
              <a:t>свог члана </a:t>
            </a:r>
            <a:r>
              <a:rPr lang="ru-RU" b="1" dirty="0">
                <a:solidFill>
                  <a:schemeClr val="tx1"/>
                </a:solidFill>
              </a:rPr>
              <a:t>породице, ако су ти подаци од значаја за њихово лечење.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 дужан је да уредно води медицинску документацију, у складу </a:t>
            </a:r>
            <a:r>
              <a:rPr lang="ru-RU" b="1" dirty="0" smtClean="0">
                <a:solidFill>
                  <a:schemeClr val="tx1"/>
                </a:solidFill>
              </a:rPr>
              <a:t>са законом</a:t>
            </a:r>
            <a:r>
              <a:rPr lang="ru-RU" b="1" dirty="0">
                <a:solidFill>
                  <a:schemeClr val="tx1"/>
                </a:solidFill>
              </a:rPr>
              <a:t>, и да евидентира све предузете медицинске мере, а посебно анамнезу, </a:t>
            </a:r>
            <a:r>
              <a:rPr lang="ru-RU" b="1" dirty="0" smtClean="0">
                <a:solidFill>
                  <a:schemeClr val="tx1"/>
                </a:solidFill>
              </a:rPr>
              <a:t>дијагнозу, дијагностичке </a:t>
            </a:r>
            <a:r>
              <a:rPr lang="ru-RU" b="1" dirty="0">
                <a:solidFill>
                  <a:schemeClr val="tx1"/>
                </a:solidFill>
              </a:rPr>
              <a:t>мере, терапију и резултат терапије, као и савете дате пацијенту.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8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поверљивост података о здравственом стању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07361"/>
            <a:ext cx="8352928" cy="435794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Подаци о здравственом стању, односно подаци из медицинске документације, спадају у </a:t>
            </a:r>
            <a:r>
              <a:rPr lang="ru-RU" b="1" dirty="0" smtClean="0">
                <a:solidFill>
                  <a:schemeClr val="tx1"/>
                </a:solidFill>
              </a:rPr>
              <a:t>податке о </a:t>
            </a:r>
            <a:r>
              <a:rPr lang="ru-RU" b="1" dirty="0">
                <a:solidFill>
                  <a:schemeClr val="tx1"/>
                </a:solidFill>
              </a:rPr>
              <a:t>личности и представљају нарочито осетљиве податке о личности пацијента, у складу са законом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Податке </a:t>
            </a:r>
            <a:r>
              <a:rPr lang="ru-RU" b="1" dirty="0" smtClean="0">
                <a:solidFill>
                  <a:schemeClr val="tx1"/>
                </a:solidFill>
              </a:rPr>
              <a:t>су дужни </a:t>
            </a:r>
            <a:r>
              <a:rPr lang="ru-RU" b="1" dirty="0">
                <a:solidFill>
                  <a:schemeClr val="tx1"/>
                </a:solidFill>
              </a:rPr>
              <a:t>да чувају сви здравствени радници, </a:t>
            </a:r>
            <a:r>
              <a:rPr lang="ru-RU" b="1" dirty="0" smtClean="0">
                <a:solidFill>
                  <a:schemeClr val="tx1"/>
                </a:solidFill>
              </a:rPr>
              <a:t>односно здравствени </a:t>
            </a:r>
            <a:r>
              <a:rPr lang="ru-RU" b="1" dirty="0">
                <a:solidFill>
                  <a:schemeClr val="tx1"/>
                </a:solidFill>
              </a:rPr>
              <a:t>сарадници, као и друга лица запослена у здравственим установама, приватној </a:t>
            </a:r>
            <a:r>
              <a:rPr lang="ru-RU" b="1" dirty="0" smtClean="0">
                <a:solidFill>
                  <a:schemeClr val="tx1"/>
                </a:solidFill>
              </a:rPr>
              <a:t>пракси, организационој </a:t>
            </a:r>
            <a:r>
              <a:rPr lang="ru-RU" b="1" dirty="0">
                <a:solidFill>
                  <a:schemeClr val="tx1"/>
                </a:solidFill>
              </a:rPr>
              <a:t>јединици високошколске установе здравствене струке која обавља </a:t>
            </a:r>
            <a:r>
              <a:rPr lang="ru-RU" b="1" dirty="0" smtClean="0">
                <a:solidFill>
                  <a:schemeClr val="tx1"/>
                </a:solidFill>
              </a:rPr>
              <a:t>здравствену делатност</a:t>
            </a:r>
            <a:r>
              <a:rPr lang="ru-RU" b="1" dirty="0">
                <a:solidFill>
                  <a:schemeClr val="tx1"/>
                </a:solidFill>
              </a:rPr>
              <a:t>, другом правном лицу које обавља одређене послове из здравствене делатности у складу </a:t>
            </a:r>
            <a:r>
              <a:rPr lang="ru-RU" b="1" dirty="0" smtClean="0">
                <a:solidFill>
                  <a:schemeClr val="tx1"/>
                </a:solidFill>
              </a:rPr>
              <a:t>са законом</a:t>
            </a:r>
            <a:r>
              <a:rPr lang="ru-RU" b="1" dirty="0">
                <a:solidFill>
                  <a:schemeClr val="tx1"/>
                </a:solidFill>
              </a:rPr>
              <a:t>, организацији обавезног здравственог осигурања, као и правном лицу које обавља </a:t>
            </a:r>
            <a:r>
              <a:rPr lang="ru-RU" b="1" dirty="0" smtClean="0">
                <a:solidFill>
                  <a:schemeClr val="tx1"/>
                </a:solidFill>
              </a:rPr>
              <a:t>послове добровољног </a:t>
            </a:r>
            <a:r>
              <a:rPr lang="ru-RU" b="1" dirty="0">
                <a:solidFill>
                  <a:schemeClr val="tx1"/>
                </a:solidFill>
              </a:rPr>
              <a:t>здравственог осигурања, код којих је пацијент здравствено осигуран, а којима су </a:t>
            </a:r>
            <a:r>
              <a:rPr lang="ru-RU" b="1" dirty="0" smtClean="0">
                <a:solidFill>
                  <a:schemeClr val="tx1"/>
                </a:solidFill>
              </a:rPr>
              <a:t>ти подаци </a:t>
            </a:r>
            <a:r>
              <a:rPr lang="ru-RU" b="1" dirty="0">
                <a:solidFill>
                  <a:schemeClr val="tx1"/>
                </a:solidFill>
              </a:rPr>
              <a:t>доступни и потребни ради остваривања законом утврђених надлежности.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8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поверљивост података о здравственом стању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07361"/>
            <a:ext cx="8352928" cy="435794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Лица која </a:t>
            </a:r>
            <a:r>
              <a:rPr lang="ru-RU" b="1" dirty="0">
                <a:solidFill>
                  <a:schemeClr val="tx1"/>
                </a:solidFill>
              </a:rPr>
              <a:t>неовлашћено, односно без </a:t>
            </a:r>
            <a:r>
              <a:rPr lang="ru-RU" b="1" dirty="0" smtClean="0">
                <a:solidFill>
                  <a:schemeClr val="tx1"/>
                </a:solidFill>
              </a:rPr>
              <a:t>пристанка пацијента </a:t>
            </a:r>
            <a:r>
              <a:rPr lang="ru-RU" b="1" dirty="0">
                <a:solidFill>
                  <a:schemeClr val="tx1"/>
                </a:solidFill>
              </a:rPr>
              <a:t>или законског заступника, располажу подацима из медицинске документације у </a:t>
            </a:r>
            <a:r>
              <a:rPr lang="ru-RU" b="1" dirty="0" smtClean="0">
                <a:solidFill>
                  <a:schemeClr val="tx1"/>
                </a:solidFill>
              </a:rPr>
              <a:t>супротности са </a:t>
            </a:r>
            <a:r>
              <a:rPr lang="ru-RU" b="1" dirty="0">
                <a:solidFill>
                  <a:schemeClr val="tx1"/>
                </a:solidFill>
              </a:rPr>
              <a:t>овим чланом, и неовлашћено износе у јавност те податке, одговорни су за одавање </a:t>
            </a:r>
            <a:r>
              <a:rPr lang="ru-RU" b="1" dirty="0" smtClean="0">
                <a:solidFill>
                  <a:schemeClr val="tx1"/>
                </a:solidFill>
              </a:rPr>
              <a:t>нарочито осетљивих </a:t>
            </a:r>
            <a:r>
              <a:rPr lang="ru-RU" b="1" dirty="0">
                <a:solidFill>
                  <a:schemeClr val="tx1"/>
                </a:solidFill>
              </a:rPr>
              <a:t>података, у складу са законом.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поверљивост података о здравственом стању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Дужности чувања </a:t>
            </a:r>
            <a:r>
              <a:rPr lang="ru-RU" b="1" dirty="0" smtClean="0">
                <a:solidFill>
                  <a:schemeClr val="tx1"/>
                </a:solidFill>
              </a:rPr>
              <a:t>података, </a:t>
            </a:r>
            <a:r>
              <a:rPr lang="ru-RU" b="1" dirty="0">
                <a:solidFill>
                  <a:schemeClr val="tx1"/>
                </a:solidFill>
              </a:rPr>
              <a:t>надлежни здравствени </a:t>
            </a:r>
            <a:r>
              <a:rPr lang="ru-RU" b="1" dirty="0" smtClean="0">
                <a:solidFill>
                  <a:schemeClr val="tx1"/>
                </a:solidFill>
              </a:rPr>
              <a:t>радници, односно </a:t>
            </a:r>
            <a:r>
              <a:rPr lang="ru-RU" b="1" dirty="0">
                <a:solidFill>
                  <a:schemeClr val="tx1"/>
                </a:solidFill>
              </a:rPr>
              <a:t>здравствени сарадници, као и друга лица запослена код </a:t>
            </a:r>
            <a:r>
              <a:rPr lang="ru-RU" b="1" dirty="0" smtClean="0">
                <a:solidFill>
                  <a:schemeClr val="tx1"/>
                </a:solidFill>
              </a:rPr>
              <a:t>послодаваца, </a:t>
            </a:r>
            <a:r>
              <a:rPr lang="ru-RU" b="1" dirty="0">
                <a:solidFill>
                  <a:schemeClr val="tx1"/>
                </a:solidFill>
              </a:rPr>
              <a:t>могу бити ослобођени само на основу писменог пристанка пацијента, односно </a:t>
            </a:r>
            <a:r>
              <a:rPr lang="ru-RU" b="1" dirty="0" smtClean="0">
                <a:solidFill>
                  <a:schemeClr val="tx1"/>
                </a:solidFill>
              </a:rPr>
              <a:t>његовог законског </a:t>
            </a:r>
            <a:r>
              <a:rPr lang="ru-RU" b="1" dirty="0">
                <a:solidFill>
                  <a:schemeClr val="tx1"/>
                </a:solidFill>
              </a:rPr>
              <a:t>заступника, или на основу одлуке суда.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Ако је пацијент односно законски заступник, писменом изјавом или овлашћењем овереним </a:t>
            </a:r>
            <a:r>
              <a:rPr lang="ru-RU" b="1" dirty="0" smtClean="0">
                <a:solidFill>
                  <a:schemeClr val="tx1"/>
                </a:solidFill>
              </a:rPr>
              <a:t>код надлежног </a:t>
            </a:r>
            <a:r>
              <a:rPr lang="ru-RU" b="1" dirty="0">
                <a:solidFill>
                  <a:schemeClr val="tx1"/>
                </a:solidFill>
              </a:rPr>
              <a:t>органа, а које се чува у медицинској документацији, дао пристанак на </a:t>
            </a:r>
            <a:r>
              <a:rPr lang="ru-RU" b="1" dirty="0" smtClean="0">
                <a:solidFill>
                  <a:schemeClr val="tx1"/>
                </a:solidFill>
              </a:rPr>
              <a:t>саопштавање података </a:t>
            </a:r>
            <a:r>
              <a:rPr lang="ru-RU" b="1" dirty="0">
                <a:solidFill>
                  <a:schemeClr val="tx1"/>
                </a:solidFill>
              </a:rPr>
              <a:t>о здравственом стању, надлежни здравствени радник може саопштити податке </a:t>
            </a:r>
            <a:r>
              <a:rPr lang="ru-RU" b="1" dirty="0" smtClean="0">
                <a:solidFill>
                  <a:schemeClr val="tx1"/>
                </a:solidFill>
              </a:rPr>
              <a:t>о здравственом </a:t>
            </a:r>
            <a:r>
              <a:rPr lang="ru-RU" b="1" dirty="0">
                <a:solidFill>
                  <a:schemeClr val="tx1"/>
                </a:solidFill>
              </a:rPr>
              <a:t>стању пацијента.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Изузетно </a:t>
            </a:r>
            <a:r>
              <a:rPr lang="ru-RU" b="1" dirty="0" smtClean="0">
                <a:solidFill>
                  <a:schemeClr val="tx1"/>
                </a:solidFill>
              </a:rPr>
              <a:t>надлежни </a:t>
            </a:r>
            <a:r>
              <a:rPr lang="ru-RU" b="1" dirty="0">
                <a:solidFill>
                  <a:schemeClr val="tx1"/>
                </a:solidFill>
              </a:rPr>
              <a:t>здравствени радник може саопштити податке </a:t>
            </a:r>
            <a:r>
              <a:rPr lang="ru-RU" b="1" dirty="0" smtClean="0">
                <a:solidFill>
                  <a:schemeClr val="tx1"/>
                </a:solidFill>
              </a:rPr>
              <a:t>о здравственом </a:t>
            </a:r>
            <a:r>
              <a:rPr lang="ru-RU" b="1" dirty="0">
                <a:solidFill>
                  <a:schemeClr val="tx1"/>
                </a:solidFill>
              </a:rPr>
              <a:t>стању пацијента пунолетном члану уже породице, и у случају када пацијент није </a:t>
            </a:r>
            <a:r>
              <a:rPr lang="ru-RU" b="1" dirty="0" smtClean="0">
                <a:solidFill>
                  <a:schemeClr val="tx1"/>
                </a:solidFill>
              </a:rPr>
              <a:t>дао пристанак </a:t>
            </a:r>
            <a:r>
              <a:rPr lang="ru-RU" b="1" dirty="0">
                <a:solidFill>
                  <a:schemeClr val="tx1"/>
                </a:solidFill>
              </a:rPr>
              <a:t>на саопштавање података о свом здравственом стању, али је саопштавање тих </a:t>
            </a:r>
            <a:r>
              <a:rPr lang="ru-RU" b="1" dirty="0" smtClean="0">
                <a:solidFill>
                  <a:schemeClr val="tx1"/>
                </a:solidFill>
              </a:rPr>
              <a:t>података неопходно </a:t>
            </a:r>
            <a:r>
              <a:rPr lang="ru-RU" b="1" dirty="0">
                <a:solidFill>
                  <a:schemeClr val="tx1"/>
                </a:solidFill>
              </a:rPr>
              <a:t>ради избегавања здравственог ризика за члана породице.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9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поверљивост података о здравственом стању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односно његов законски заступник има право на копију медицинске документације </a:t>
            </a:r>
            <a:r>
              <a:rPr lang="ru-RU" b="1" dirty="0" smtClean="0">
                <a:solidFill>
                  <a:schemeClr val="tx1"/>
                </a:solidFill>
              </a:rPr>
              <a:t>и сноси </a:t>
            </a:r>
            <a:r>
              <a:rPr lang="ru-RU" b="1" dirty="0">
                <a:solidFill>
                  <a:schemeClr val="tx1"/>
                </a:solidFill>
              </a:rPr>
              <a:t>неопходне трошкове израде копије медицинске документације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Изводи, односно копије медицинске документације за умрлог члана породице могу се </a:t>
            </a:r>
            <a:r>
              <a:rPr lang="ru-RU" b="1" dirty="0" smtClean="0">
                <a:solidFill>
                  <a:schemeClr val="tx1"/>
                </a:solidFill>
              </a:rPr>
              <a:t>дати пунолетном </a:t>
            </a:r>
            <a:r>
              <a:rPr lang="ru-RU" b="1" dirty="0">
                <a:solidFill>
                  <a:schemeClr val="tx1"/>
                </a:solidFill>
              </a:rPr>
              <a:t>члану уже породице односно законском заступнику, на његов захтев, ради </a:t>
            </a:r>
            <a:r>
              <a:rPr lang="ru-RU" b="1" dirty="0" smtClean="0">
                <a:solidFill>
                  <a:schemeClr val="tx1"/>
                </a:solidFill>
              </a:rPr>
              <a:t>остваривања законом </a:t>
            </a:r>
            <a:r>
              <a:rPr lang="ru-RU" b="1" dirty="0">
                <a:solidFill>
                  <a:schemeClr val="tx1"/>
                </a:solidFill>
              </a:rPr>
              <a:t>утврђених права.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1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Корисници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Субјект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регулисања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лична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колективна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800" b="1" i="1" dirty="0" smtClean="0">
                <a:latin typeface="Times New Roman" pitchFamily="18" charset="0"/>
                <a:cs typeface="Times New Roman" pitchFamily="18" charset="0"/>
              </a:rPr>
              <a:t>Лична</a:t>
            </a:r>
            <a:r>
              <a:rPr lang="sr-Latn-R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sr-Latn-R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осигуравају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приватности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слободе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појединца</a:t>
            </a:r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800" b="1" i="1" dirty="0" smtClean="0">
                <a:latin typeface="Times New Roman" pitchFamily="18" charset="0"/>
                <a:cs typeface="Times New Roman" pitchFamily="18" charset="0"/>
              </a:rPr>
              <a:t>Колективна</a:t>
            </a:r>
            <a:r>
              <a:rPr lang="sr-Latn-R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sr-Latn-R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обезбеђење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остваривање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грађана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Индивидуална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апсолутнија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зависна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економских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ресурса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земље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Претерани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нагласак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индивидуална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угрозити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социјалну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правду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неузимање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обзир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индивидуалних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увредити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људско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достојанство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620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579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05"/>
    </mc:Choice>
    <mc:Fallback xmlns="">
      <p:transition spd="slow" advTm="17105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поверљивост података о здравственом стању </a:t>
            </a:r>
            <a:r>
              <a:rPr lang="ru-RU" b="1" dirty="0" smtClean="0">
                <a:solidFill>
                  <a:schemeClr val="tx1"/>
                </a:solidFill>
              </a:rPr>
              <a:t>пацијента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Дете, које је навршило 15 година живота и које је способно за расуђивање, има право </a:t>
            </a:r>
            <a:r>
              <a:rPr lang="ru-RU" b="1" dirty="0" smtClean="0">
                <a:solidFill>
                  <a:schemeClr val="tx1"/>
                </a:solidFill>
              </a:rPr>
              <a:t>на поверљивост </a:t>
            </a:r>
            <a:r>
              <a:rPr lang="ru-RU" b="1" dirty="0">
                <a:solidFill>
                  <a:schemeClr val="tx1"/>
                </a:solidFill>
              </a:rPr>
              <a:t>података који се налазе у његовој медицинској документацији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Надлежни здравствени радник, и поред захтева детета да се информације о </a:t>
            </a:r>
            <a:r>
              <a:rPr lang="ru-RU" b="1" dirty="0" smtClean="0">
                <a:solidFill>
                  <a:schemeClr val="tx1"/>
                </a:solidFill>
              </a:rPr>
              <a:t>његовом здравственом </a:t>
            </a:r>
            <a:r>
              <a:rPr lang="ru-RU" b="1" dirty="0">
                <a:solidFill>
                  <a:schemeClr val="tx1"/>
                </a:solidFill>
              </a:rPr>
              <a:t>стању не саопште његовом законском заступнику, дужан је да у случају </a:t>
            </a:r>
            <a:r>
              <a:rPr lang="ru-RU" b="1" dirty="0" smtClean="0">
                <a:solidFill>
                  <a:schemeClr val="tx1"/>
                </a:solidFill>
              </a:rPr>
              <a:t>озбиљне опасности </a:t>
            </a:r>
            <a:r>
              <a:rPr lang="ru-RU" b="1" dirty="0">
                <a:solidFill>
                  <a:schemeClr val="tx1"/>
                </a:solidFill>
              </a:rPr>
              <a:t>по живот и здравље детета, информације о његовом здравственом стању саопшти </a:t>
            </a:r>
            <a:r>
              <a:rPr lang="ru-RU" b="1" dirty="0" smtClean="0">
                <a:solidFill>
                  <a:schemeClr val="tx1"/>
                </a:solidFill>
              </a:rPr>
              <a:t>његовом законском </a:t>
            </a:r>
            <a:r>
              <a:rPr lang="ru-RU" b="1" dirty="0">
                <a:solidFill>
                  <a:schemeClr val="tx1"/>
                </a:solidFill>
              </a:rPr>
              <a:t>заступнику.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пацијента који учествује у медицинском истраживању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Медицинско истраживање које укључује пунолетног пословно способног пацијента може </a:t>
            </a:r>
            <a:r>
              <a:rPr lang="ru-RU" b="1" dirty="0" smtClean="0">
                <a:solidFill>
                  <a:schemeClr val="tx1"/>
                </a:solidFill>
              </a:rPr>
              <a:t>се предузимати </a:t>
            </a:r>
            <a:r>
              <a:rPr lang="ru-RU" b="1" dirty="0">
                <a:solidFill>
                  <a:schemeClr val="tx1"/>
                </a:solidFill>
              </a:rPr>
              <a:t>само уз његов пристанак.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пристанак </a:t>
            </a:r>
            <a:r>
              <a:rPr lang="ru-RU" b="1" dirty="0" smtClean="0">
                <a:solidFill>
                  <a:schemeClr val="tx1"/>
                </a:solidFill>
              </a:rPr>
              <a:t>мора </a:t>
            </a:r>
            <a:r>
              <a:rPr lang="ru-RU" b="1" dirty="0">
                <a:solidFill>
                  <a:schemeClr val="tx1"/>
                </a:solidFill>
              </a:rPr>
              <a:t>дати у писменом облику, након што је </a:t>
            </a:r>
            <a:r>
              <a:rPr lang="ru-RU" b="1" dirty="0" smtClean="0">
                <a:solidFill>
                  <a:schemeClr val="tx1"/>
                </a:solidFill>
              </a:rPr>
              <a:t>довољно обавештен </a:t>
            </a:r>
            <a:r>
              <a:rPr lang="ru-RU" b="1" dirty="0">
                <a:solidFill>
                  <a:schemeClr val="tx1"/>
                </a:solidFill>
              </a:rPr>
              <a:t>о смислу, циљу, поступцима, очекиваним резултатима, могућим ризицима, као и </a:t>
            </a:r>
            <a:r>
              <a:rPr lang="ru-RU" b="1" dirty="0" smtClean="0">
                <a:solidFill>
                  <a:schemeClr val="tx1"/>
                </a:solidFill>
              </a:rPr>
              <a:t>о непријатним </a:t>
            </a:r>
            <a:r>
              <a:rPr lang="ru-RU" b="1" dirty="0">
                <a:solidFill>
                  <a:schemeClr val="tx1"/>
                </a:solidFill>
              </a:rPr>
              <a:t>пратећим околностима истраживања.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На захтев пацијента, обавештење </a:t>
            </a:r>
            <a:r>
              <a:rPr lang="ru-RU" b="1" dirty="0" smtClean="0">
                <a:solidFill>
                  <a:schemeClr val="tx1"/>
                </a:solidFill>
              </a:rPr>
              <a:t>даје </a:t>
            </a:r>
            <a:r>
              <a:rPr lang="ru-RU" b="1" dirty="0">
                <a:solidFill>
                  <a:schemeClr val="tx1"/>
                </a:solidFill>
              </a:rPr>
              <a:t>се и у писменом облику.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мора бити посебно упозорен да је слободан да учешће у истраживању одбије и </a:t>
            </a:r>
            <a:r>
              <a:rPr lang="ru-RU" b="1" dirty="0" smtClean="0">
                <a:solidFill>
                  <a:schemeClr val="tx1"/>
                </a:solidFill>
              </a:rPr>
              <a:t>да пристанак </a:t>
            </a:r>
            <a:r>
              <a:rPr lang="ru-RU" b="1" dirty="0">
                <a:solidFill>
                  <a:schemeClr val="tx1"/>
                </a:solidFill>
              </a:rPr>
              <a:t>који је дао, у свако време опозове, у писменом облику.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Изузетно, медицинско истраживање које укључује дете, односно пацијента лишеног </a:t>
            </a:r>
            <a:r>
              <a:rPr lang="ru-RU" b="1" dirty="0" smtClean="0">
                <a:solidFill>
                  <a:schemeClr val="tx1"/>
                </a:solidFill>
              </a:rPr>
              <a:t>пословне способности</a:t>
            </a:r>
            <a:r>
              <a:rPr lang="ru-RU" b="1" dirty="0">
                <a:solidFill>
                  <a:schemeClr val="tx1"/>
                </a:solidFill>
              </a:rPr>
              <a:t>, може се предузети ради непосредне користи самог пацијента и уз писмени </a:t>
            </a:r>
            <a:r>
              <a:rPr lang="ru-RU" b="1" dirty="0" smtClean="0">
                <a:solidFill>
                  <a:schemeClr val="tx1"/>
                </a:solidFill>
              </a:rPr>
              <a:t>пристанак његовог </a:t>
            </a:r>
            <a:r>
              <a:rPr lang="ru-RU" b="1" dirty="0">
                <a:solidFill>
                  <a:schemeClr val="tx1"/>
                </a:solidFill>
              </a:rPr>
              <a:t>законског заступника, који је претходно </a:t>
            </a:r>
            <a:r>
              <a:rPr lang="ru-RU" b="1" dirty="0" smtClean="0">
                <a:solidFill>
                  <a:schemeClr val="tx1"/>
                </a:solidFill>
              </a:rPr>
              <a:t>обавештен, </a:t>
            </a:r>
            <a:r>
              <a:rPr lang="ru-RU" b="1" dirty="0">
                <a:solidFill>
                  <a:schemeClr val="tx1"/>
                </a:solidFill>
              </a:rPr>
              <a:t>осим </a:t>
            </a:r>
            <a:r>
              <a:rPr lang="ru-RU" b="1" dirty="0" smtClean="0">
                <a:solidFill>
                  <a:schemeClr val="tx1"/>
                </a:solidFill>
              </a:rPr>
              <a:t>уколико се </a:t>
            </a:r>
            <a:r>
              <a:rPr lang="ru-RU" b="1" dirty="0">
                <a:solidFill>
                  <a:schemeClr val="tx1"/>
                </a:solidFill>
              </a:rPr>
              <a:t>сам пацијент томе не противи.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пацијента који учествује у медицинском истраживању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Надлежни </a:t>
            </a:r>
            <a:r>
              <a:rPr lang="ru-RU" b="1" dirty="0">
                <a:solidFill>
                  <a:schemeClr val="tx1"/>
                </a:solidFill>
              </a:rPr>
              <a:t>здравствени радник који врши медицинско истраживање, дужан је да води рачуна </a:t>
            </a:r>
            <a:r>
              <a:rPr lang="ru-RU" b="1" dirty="0" smtClean="0">
                <a:solidFill>
                  <a:schemeClr val="tx1"/>
                </a:solidFill>
              </a:rPr>
              <a:t>о томе </a:t>
            </a:r>
            <a:r>
              <a:rPr lang="ru-RU" b="1" dirty="0">
                <a:solidFill>
                  <a:schemeClr val="tx1"/>
                </a:solidFill>
              </a:rPr>
              <a:t>да заштита живота и здравља пацијента увек има предност у односу на интерес друштва и науке.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Пацијент, који због медицинског истраживања претрпи штету на свом телу или здрављу, </a:t>
            </a:r>
            <a:r>
              <a:rPr lang="ru-RU" b="1" dirty="0" smtClean="0">
                <a:solidFill>
                  <a:schemeClr val="tx1"/>
                </a:solidFill>
              </a:rPr>
              <a:t>има право </a:t>
            </a:r>
            <a:r>
              <a:rPr lang="ru-RU" b="1" dirty="0">
                <a:solidFill>
                  <a:schemeClr val="tx1"/>
                </a:solidFill>
              </a:rPr>
              <a:t>на накнаду штете у складу са законом, без обзира на кривицу.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Здравствена установа је дужна да, пре почетка медицинског истраживања, осигура </a:t>
            </a:r>
            <a:r>
              <a:rPr lang="ru-RU" b="1" dirty="0" smtClean="0">
                <a:solidFill>
                  <a:schemeClr val="tx1"/>
                </a:solidFill>
              </a:rPr>
              <a:t>пацијента који </a:t>
            </a:r>
            <a:r>
              <a:rPr lang="ru-RU" b="1" dirty="0">
                <a:solidFill>
                  <a:schemeClr val="tx1"/>
                </a:solidFill>
              </a:rPr>
              <a:t>учествује у медицинском истраживању, за случај настанка штете по здравље тог лица која </a:t>
            </a:r>
            <a:r>
              <a:rPr lang="ru-RU" b="1" dirty="0" smtClean="0">
                <a:solidFill>
                  <a:schemeClr val="tx1"/>
                </a:solidFill>
              </a:rPr>
              <a:t>је изазвана </a:t>
            </a:r>
            <a:r>
              <a:rPr lang="ru-RU" b="1" dirty="0">
                <a:solidFill>
                  <a:schemeClr val="tx1"/>
                </a:solidFill>
              </a:rPr>
              <a:t>медицинским истраживањем, у складу са законом. Здравствена установа је дужна да </a:t>
            </a:r>
            <a:r>
              <a:rPr lang="ru-RU" b="1" dirty="0" smtClean="0">
                <a:solidFill>
                  <a:schemeClr val="tx1"/>
                </a:solidFill>
              </a:rPr>
              <a:t>закључи уговор </a:t>
            </a:r>
            <a:r>
              <a:rPr lang="ru-RU" b="1" dirty="0">
                <a:solidFill>
                  <a:schemeClr val="tx1"/>
                </a:solidFill>
              </a:rPr>
              <a:t>са пацијентом, којим се одређује износ неопходних трошкова који припадају пацијенту </a:t>
            </a:r>
            <a:r>
              <a:rPr lang="ru-RU" b="1" dirty="0" smtClean="0">
                <a:solidFill>
                  <a:schemeClr val="tx1"/>
                </a:solidFill>
              </a:rPr>
              <a:t>који учествује </a:t>
            </a:r>
            <a:r>
              <a:rPr lang="ru-RU" b="1" dirty="0">
                <a:solidFill>
                  <a:schemeClr val="tx1"/>
                </a:solidFill>
              </a:rPr>
              <a:t>у медицинском истраживању</a:t>
            </a:r>
            <a:r>
              <a:rPr lang="ru-RU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40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пацијента који учествује у медицинском истраживању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има право да учествује у клиничком испитивању лекова и медицинских средстава, </a:t>
            </a:r>
            <a:r>
              <a:rPr lang="ru-RU" b="1" dirty="0" smtClean="0">
                <a:solidFill>
                  <a:schemeClr val="tx1"/>
                </a:solidFill>
              </a:rPr>
              <a:t>у складу </a:t>
            </a:r>
            <a:r>
              <a:rPr lang="ru-RU" b="1" dirty="0">
                <a:solidFill>
                  <a:schemeClr val="tx1"/>
                </a:solidFill>
              </a:rPr>
              <a:t>са законом којим се уређује област лекова и медицинских средстава.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Етички одбор здравствене установе, пре почетка медицинског истраживања, доноси одлуку </a:t>
            </a:r>
            <a:r>
              <a:rPr lang="ru-RU" b="1" dirty="0" smtClean="0">
                <a:solidFill>
                  <a:schemeClr val="tx1"/>
                </a:solidFill>
              </a:rPr>
              <a:t>о предузимању </a:t>
            </a:r>
            <a:r>
              <a:rPr lang="ru-RU" b="1" dirty="0">
                <a:solidFill>
                  <a:schemeClr val="tx1"/>
                </a:solidFill>
              </a:rPr>
              <a:t>медицинског истраживања које укључује пацијенте у здравственој установи.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Забрањено је предузимање медицинског истраживања у приватној пракси.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9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детета у стационарним здравственим установама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Дете до навршених 15 година живота, има право да буде смештено на болничко лечење </a:t>
            </a:r>
            <a:r>
              <a:rPr lang="ru-RU" b="1" dirty="0" smtClean="0">
                <a:solidFill>
                  <a:schemeClr val="tx1"/>
                </a:solidFill>
              </a:rPr>
              <a:t>у пратњи </a:t>
            </a:r>
            <a:r>
              <a:rPr lang="ru-RU" b="1" dirty="0">
                <a:solidFill>
                  <a:schemeClr val="tx1"/>
                </a:solidFill>
              </a:rPr>
              <a:t>једног од родитеља, усвојитеља или старатеља, увек када је то могуће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Дете које се налази на болничком лечењу има право на посете у највећој могућој мери, у </a:t>
            </a:r>
            <a:r>
              <a:rPr lang="ru-RU" b="1" dirty="0" smtClean="0">
                <a:solidFill>
                  <a:schemeClr val="tx1"/>
                </a:solidFill>
              </a:rPr>
              <a:t>складу са </a:t>
            </a:r>
            <a:r>
              <a:rPr lang="ru-RU" b="1" dirty="0">
                <a:solidFill>
                  <a:schemeClr val="tx1"/>
                </a:solidFill>
              </a:rPr>
              <a:t>својим здравственим стањем и најбољим интересом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Дете које се налази на дужем болничком лечењу има право на игру, рекреацију и образовање, </a:t>
            </a:r>
            <a:r>
              <a:rPr lang="ru-RU" b="1" dirty="0" smtClean="0">
                <a:solidFill>
                  <a:schemeClr val="tx1"/>
                </a:solidFill>
              </a:rPr>
              <a:t>у складу </a:t>
            </a:r>
            <a:r>
              <a:rPr lang="ru-RU" b="1" dirty="0">
                <a:solidFill>
                  <a:schemeClr val="tx1"/>
                </a:solidFill>
              </a:rPr>
              <a:t>са његовим узрастом, потребама и најбољим интересом, у мери у којој његово </a:t>
            </a:r>
            <a:r>
              <a:rPr lang="ru-RU" b="1" dirty="0" smtClean="0">
                <a:solidFill>
                  <a:schemeClr val="tx1"/>
                </a:solidFill>
              </a:rPr>
              <a:t>здравствено стање </a:t>
            </a:r>
            <a:r>
              <a:rPr lang="ru-RU" b="1" dirty="0">
                <a:solidFill>
                  <a:schemeClr val="tx1"/>
                </a:solidFill>
              </a:rPr>
              <a:t>то дозвољава.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9244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Право пацијента да на сопствену одговорност напусти стационарну здравствену установу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има право да на сопствену одговорност напусти стационарну здравствену </a:t>
            </a:r>
            <a:r>
              <a:rPr lang="ru-RU" b="1" dirty="0" smtClean="0">
                <a:solidFill>
                  <a:schemeClr val="tx1"/>
                </a:solidFill>
              </a:rPr>
              <a:t>установу, осим </a:t>
            </a:r>
            <a:r>
              <a:rPr lang="ru-RU" b="1" dirty="0">
                <a:solidFill>
                  <a:schemeClr val="tx1"/>
                </a:solidFill>
              </a:rPr>
              <a:t>у случајевима прописаним посебним законом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О намери напуштања стационарне здравствене </a:t>
            </a:r>
            <a:r>
              <a:rPr lang="ru-RU" b="1" dirty="0" smtClean="0">
                <a:solidFill>
                  <a:schemeClr val="tx1"/>
                </a:solidFill>
              </a:rPr>
              <a:t>установе, </a:t>
            </a:r>
            <a:r>
              <a:rPr lang="ru-RU" b="1" dirty="0">
                <a:solidFill>
                  <a:schemeClr val="tx1"/>
                </a:solidFill>
              </a:rPr>
              <a:t>пацијент </a:t>
            </a:r>
            <a:r>
              <a:rPr lang="ru-RU" b="1" dirty="0" smtClean="0">
                <a:solidFill>
                  <a:schemeClr val="tx1"/>
                </a:solidFill>
              </a:rPr>
              <a:t>је дужан </a:t>
            </a:r>
            <a:r>
              <a:rPr lang="ru-RU" b="1" dirty="0">
                <a:solidFill>
                  <a:schemeClr val="tx1"/>
                </a:solidFill>
              </a:rPr>
              <a:t>да дâ писмену изјаву, која се чува у медицинској документацији пацијента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Податак о напуштању стационарне здравствене установе без најаве пацијента, </a:t>
            </a:r>
            <a:r>
              <a:rPr lang="ru-RU" b="1" dirty="0" smtClean="0">
                <a:solidFill>
                  <a:schemeClr val="tx1"/>
                </a:solidFill>
              </a:rPr>
              <a:t>надлежни здравствени </a:t>
            </a:r>
            <a:r>
              <a:rPr lang="ru-RU" b="1" dirty="0">
                <a:solidFill>
                  <a:schemeClr val="tx1"/>
                </a:solidFill>
              </a:rPr>
              <a:t>радник обавезан је да упише у медицинску документацију пацијента.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20880" cy="1267543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Право пацијента да на сопствену одговорност напусти стационарну здравствену установу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739019" cy="40514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Ако је пацијент дете, односно лишен пословне способности, надлежни здравствени </a:t>
            </a:r>
            <a:r>
              <a:rPr lang="ru-RU" b="1" dirty="0" smtClean="0">
                <a:solidFill>
                  <a:schemeClr val="tx1"/>
                </a:solidFill>
              </a:rPr>
              <a:t>радник обавезан </a:t>
            </a:r>
            <a:r>
              <a:rPr lang="ru-RU" b="1" dirty="0">
                <a:solidFill>
                  <a:schemeClr val="tx1"/>
                </a:solidFill>
              </a:rPr>
              <a:t>је да о напуштању стационарне здравствене установе обавести, без одлагања, </a:t>
            </a:r>
            <a:r>
              <a:rPr lang="ru-RU" b="1" dirty="0" smtClean="0">
                <a:solidFill>
                  <a:schemeClr val="tx1"/>
                </a:solidFill>
              </a:rPr>
              <a:t>његовог законског </a:t>
            </a:r>
            <a:r>
              <a:rPr lang="ru-RU" b="1" dirty="0">
                <a:solidFill>
                  <a:schemeClr val="tx1"/>
                </a:solidFill>
              </a:rPr>
              <a:t>заступника, односно надлежни орган старатељства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14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олакшавање патњи и бола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има право на највиши ниво олакшавања патње и бола, сагласно </a:t>
            </a:r>
            <a:r>
              <a:rPr lang="ru-RU" b="1" dirty="0" smtClean="0">
                <a:solidFill>
                  <a:schemeClr val="tx1"/>
                </a:solidFill>
              </a:rPr>
              <a:t>општеприхваћеним стручним </a:t>
            </a:r>
            <a:r>
              <a:rPr lang="ru-RU" b="1" dirty="0">
                <a:solidFill>
                  <a:schemeClr val="tx1"/>
                </a:solidFill>
              </a:rPr>
              <a:t>стандардима и етичким принципима, што подразумева терапију бола и хумано </a:t>
            </a:r>
            <a:r>
              <a:rPr lang="ru-RU" b="1" dirty="0" smtClean="0">
                <a:solidFill>
                  <a:schemeClr val="tx1"/>
                </a:solidFill>
              </a:rPr>
              <a:t>палијативно збрињавање.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Право </a:t>
            </a:r>
            <a:r>
              <a:rPr lang="ru-RU" b="1" dirty="0">
                <a:solidFill>
                  <a:schemeClr val="tx1"/>
                </a:solidFill>
              </a:rPr>
              <a:t>не подразумева еутаназију.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06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Право на поштовање пацијентовог времена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У случају да не постоје услови да се медицинска мера пружи одмах, пацијент има право </a:t>
            </a:r>
            <a:r>
              <a:rPr lang="ru-RU" b="1" dirty="0" smtClean="0">
                <a:solidFill>
                  <a:schemeClr val="tx1"/>
                </a:solidFill>
              </a:rPr>
              <a:t>назаказивање </a:t>
            </a:r>
            <a:r>
              <a:rPr lang="ru-RU" b="1" dirty="0">
                <a:solidFill>
                  <a:schemeClr val="tx1"/>
                </a:solidFill>
              </a:rPr>
              <a:t>прегледа, дијагностичких процедура, као и других медицинских мера и поступака </a:t>
            </a:r>
            <a:r>
              <a:rPr lang="ru-RU" b="1" dirty="0" smtClean="0">
                <a:solidFill>
                  <a:schemeClr val="tx1"/>
                </a:solidFill>
              </a:rPr>
              <a:t>унајкраћем </a:t>
            </a:r>
            <a:r>
              <a:rPr lang="ru-RU" b="1" dirty="0">
                <a:solidFill>
                  <a:schemeClr val="tx1"/>
                </a:solidFill>
              </a:rPr>
              <a:t>могућем року.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Здравствена установа је дужна да пацијенту, коме је конзилијум лекара предложио </a:t>
            </a:r>
            <a:r>
              <a:rPr lang="ru-RU" b="1" dirty="0" smtClean="0">
                <a:solidFill>
                  <a:schemeClr val="tx1"/>
                </a:solidFill>
              </a:rPr>
              <a:t>одређенудијагностичку </a:t>
            </a:r>
            <a:r>
              <a:rPr lang="ru-RU" b="1" dirty="0">
                <a:solidFill>
                  <a:schemeClr val="tx1"/>
                </a:solidFill>
              </a:rPr>
              <a:t>процедуру ради давања мишљења о даљем </a:t>
            </a:r>
            <a:r>
              <a:rPr lang="ru-RU" b="1" dirty="0" smtClean="0">
                <a:solidFill>
                  <a:schemeClr val="tx1"/>
                </a:solidFill>
              </a:rPr>
              <a:t>лечењу,изврши </a:t>
            </a:r>
            <a:r>
              <a:rPr lang="ru-RU" b="1" dirty="0">
                <a:solidFill>
                  <a:schemeClr val="tx1"/>
                </a:solidFill>
              </a:rPr>
              <a:t>одмах, односно у року који је одредио конзилијум лекара.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Здравствена установа је дужна да поштује пацијентово време и да пацијента </a:t>
            </a:r>
            <a:r>
              <a:rPr lang="ru-RU" b="1" dirty="0" smtClean="0">
                <a:solidFill>
                  <a:schemeClr val="tx1"/>
                </a:solidFill>
              </a:rPr>
              <a:t>благовременообавести </a:t>
            </a:r>
            <a:r>
              <a:rPr lang="ru-RU" b="1" dirty="0">
                <a:solidFill>
                  <a:schemeClr val="tx1"/>
                </a:solidFill>
              </a:rPr>
              <a:t>о промени термина пружања заказане здравствене </a:t>
            </a:r>
            <a:r>
              <a:rPr lang="ru-RU" b="1" dirty="0" smtClean="0">
                <a:solidFill>
                  <a:schemeClr val="tx1"/>
                </a:solidFill>
              </a:rPr>
              <a:t>услуге.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9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приговор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07361"/>
            <a:ext cx="7560839" cy="40514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који сматра да му је ускраћено право на здравствену заштиту, или да му је </a:t>
            </a:r>
            <a:r>
              <a:rPr lang="ru-RU" b="1" dirty="0" smtClean="0">
                <a:solidFill>
                  <a:schemeClr val="tx1"/>
                </a:solidFill>
              </a:rPr>
              <a:t>поступком здравственог </a:t>
            </a:r>
            <a:r>
              <a:rPr lang="ru-RU" b="1" dirty="0">
                <a:solidFill>
                  <a:schemeClr val="tx1"/>
                </a:solidFill>
              </a:rPr>
              <a:t>радника, односно здравственог сарадника ускраћено неко од права из </a:t>
            </a:r>
            <a:r>
              <a:rPr lang="ru-RU" b="1" dirty="0" smtClean="0">
                <a:solidFill>
                  <a:schemeClr val="tx1"/>
                </a:solidFill>
              </a:rPr>
              <a:t>областиздравствене </a:t>
            </a:r>
            <a:r>
              <a:rPr lang="ru-RU" b="1" dirty="0">
                <a:solidFill>
                  <a:schemeClr val="tx1"/>
                </a:solidFill>
              </a:rPr>
              <a:t>заштите, има право да поднесе приговор здравственом раднику који руководи </a:t>
            </a:r>
            <a:r>
              <a:rPr lang="ru-RU" b="1" dirty="0" smtClean="0">
                <a:solidFill>
                  <a:schemeClr val="tx1"/>
                </a:solidFill>
              </a:rPr>
              <a:t>процесомрада </a:t>
            </a:r>
            <a:r>
              <a:rPr lang="ru-RU" b="1" dirty="0">
                <a:solidFill>
                  <a:schemeClr val="tx1"/>
                </a:solidFill>
              </a:rPr>
              <a:t>или директору здравствене установе, односно оснивачу приватне праксе или саветнику </a:t>
            </a:r>
            <a:r>
              <a:rPr lang="ru-RU" b="1" dirty="0" smtClean="0">
                <a:solidFill>
                  <a:schemeClr val="tx1"/>
                </a:solidFill>
              </a:rPr>
              <a:t>зазаштиту </a:t>
            </a:r>
            <a:r>
              <a:rPr lang="ru-RU" b="1" dirty="0">
                <a:solidFill>
                  <a:schemeClr val="tx1"/>
                </a:solidFill>
              </a:rPr>
              <a:t>права пацијената.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7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Индивидуална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Сагласност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информисања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медицинској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документацији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Приватност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Тајна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алба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Регулатива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појединих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Стерилизација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абортус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еутаназија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трансплантација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екперименти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људима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посебних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82" y="1102663"/>
            <a:ext cx="76200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74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89"/>
    </mc:Choice>
    <mc:Fallback xmlns="">
      <p:transition spd="slow" advTm="15889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665"/>
            <a:ext cx="9143999" cy="694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62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7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48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chemeClr val="tx1"/>
                </a:solidFill>
              </a:rPr>
              <a:t>Право на накнаду штете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Пацијент који због стручне грешке здравственог радника, односно здравственог сарадника, </a:t>
            </a:r>
            <a:r>
              <a:rPr lang="ru-RU" b="1" dirty="0" smtClean="0">
                <a:solidFill>
                  <a:schemeClr val="tx1"/>
                </a:solidFill>
              </a:rPr>
              <a:t>уостваривању </a:t>
            </a:r>
            <a:r>
              <a:rPr lang="ru-RU" b="1" dirty="0">
                <a:solidFill>
                  <a:schemeClr val="tx1"/>
                </a:solidFill>
              </a:rPr>
              <a:t>здравствене заштите претрпи штету на свом телу, или се стручном грешком </a:t>
            </a:r>
            <a:r>
              <a:rPr lang="ru-RU" b="1" dirty="0" smtClean="0">
                <a:solidFill>
                  <a:schemeClr val="tx1"/>
                </a:solidFill>
              </a:rPr>
              <a:t>проузрокујепогоршање </a:t>
            </a:r>
            <a:r>
              <a:rPr lang="ru-RU" b="1" dirty="0">
                <a:solidFill>
                  <a:schemeClr val="tx1"/>
                </a:solidFill>
              </a:rPr>
              <a:t>његовог здравственог стања, има право на накнаду штете према општим </a:t>
            </a:r>
            <a:r>
              <a:rPr lang="ru-RU" b="1" dirty="0" smtClean="0">
                <a:solidFill>
                  <a:schemeClr val="tx1"/>
                </a:solidFill>
              </a:rPr>
              <a:t>правилима оодговорности </a:t>
            </a:r>
            <a:r>
              <a:rPr lang="ru-RU" b="1" dirty="0">
                <a:solidFill>
                  <a:schemeClr val="tx1"/>
                </a:solidFill>
              </a:rPr>
              <a:t>за штету.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Право на накнаду штете не може се унапред искључити или ограничити.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5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1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2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924475"/>
          </a:xfrm>
        </p:spPr>
        <p:txBody>
          <a:bodyPr/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>
                <a:solidFill>
                  <a:schemeClr val="tx1"/>
                </a:solidFill>
              </a:rPr>
              <a:t>Одговорност </a:t>
            </a:r>
            <a:r>
              <a:rPr lang="ru-RU" sz="2800" b="1" dirty="0">
                <a:solidFill>
                  <a:schemeClr val="tx1"/>
                </a:solidFill>
              </a:rPr>
              <a:t>пацијената према здравственим радницима, односно здравственим сарадницим</a:t>
            </a:r>
            <a:r>
              <a:rPr lang="ru-RU" b="1" dirty="0">
                <a:solidFill>
                  <a:schemeClr val="tx1"/>
                </a:solidFill>
              </a:rPr>
              <a:t>а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7992888" cy="47525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Пацијент је дужан да се, у поступку остваривања здравствене заштите према </a:t>
            </a:r>
            <a:r>
              <a:rPr lang="ru-RU" b="1" dirty="0" smtClean="0">
                <a:solidFill>
                  <a:schemeClr val="tx1"/>
                </a:solidFill>
              </a:rPr>
              <a:t>здравственом раднику</a:t>
            </a:r>
            <a:r>
              <a:rPr lang="ru-RU" b="1" dirty="0">
                <a:solidFill>
                  <a:schemeClr val="tx1"/>
                </a:solidFill>
              </a:rPr>
              <a:t>, односно здравственом сараднику односи са поштовањем и уважавањем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Забрањено је ометање здравствених радника, односно здравствених сарадника </a:t>
            </a:r>
            <a:r>
              <a:rPr lang="ru-RU" b="1" dirty="0" smtClean="0">
                <a:solidFill>
                  <a:schemeClr val="tx1"/>
                </a:solidFill>
              </a:rPr>
              <a:t>приликом пружања </a:t>
            </a:r>
            <a:r>
              <a:rPr lang="ru-RU" b="1" dirty="0">
                <a:solidFill>
                  <a:schemeClr val="tx1"/>
                </a:solidFill>
              </a:rPr>
              <a:t>здравствене заштите.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8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915"/>
            <a:ext cx="9144000" cy="6870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35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4800" b="1" dirty="0" smtClean="0">
                <a:solidFill>
                  <a:schemeClr val="tx1"/>
                </a:solidFill>
              </a:rPr>
              <a:t>ХВАЛА НА ПАЖЊИ!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9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324" y="41148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2600"/>
            <a:ext cx="659389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42509"/>
            <a:ext cx="55149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7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772400" cy="1143000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Индивидуална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зз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1"/>
            <a:ext cx="8131175" cy="53736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коришћења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услуга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доступних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једној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земљи</a:t>
            </a:r>
            <a:r>
              <a:rPr lang="hr-H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r-H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начине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опредељења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земље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Земља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уздржати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увођења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национално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узимајући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обзир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препознато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међународним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конвенцијама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Уставу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Светске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регулисања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земља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hr-HR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посматра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основно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људско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ставља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највиши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законодавни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Устав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hr-HR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Трећи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земља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експлицитно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препознаје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здравствену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законодавству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848600" cy="18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8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64"/>
    </mc:Choice>
    <mc:Fallback xmlns="">
      <p:transition spd="slow" advTm="4796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772400" cy="1143000"/>
          </a:xfrm>
        </p:spPr>
        <p:txBody>
          <a:bodyPr/>
          <a:lstStyle/>
          <a:p>
            <a:pPr eaLnBrk="1" hangingPunct="1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Посебни</a:t>
            </a:r>
            <a:r>
              <a:rPr lang="hr-HR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прописи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1" y="1524001"/>
            <a:ext cx="8229599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стерилизацији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стерилизација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практично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дозвољена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стерилизација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потпада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кривични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сакаћење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стерилизација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озакоњена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Генерално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тренд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либерализацији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стерилизације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процедуре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i="1" dirty="0" smtClean="0">
                <a:latin typeface="Times New Roman" pitchFamily="18" charset="0"/>
                <a:cs typeface="Times New Roman" pitchFamily="18" charset="0"/>
              </a:rPr>
              <a:t>абортусу</a:t>
            </a:r>
            <a:r>
              <a:rPr lang="hr-HR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абортус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дозвољен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изузев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посебним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медицинских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индикација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lphaLcParenR"/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аборатус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дозвољен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закону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степенима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извођење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абортуса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стадијуме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фетуса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балансира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жене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одлучује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рађању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фетуса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људског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бића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каснијим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стадијумима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85177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71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32"/>
    </mc:Choice>
    <mc:Fallback xmlns="">
      <p:transition spd="slow" advTm="2003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ring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5949</Words>
  <Application>Microsoft Office PowerPoint</Application>
  <PresentationFormat>On-screen Show (4:3)</PresentationFormat>
  <Paragraphs>403</Paragraphs>
  <Slides>77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77</vt:i4>
      </vt:variant>
    </vt:vector>
  </HeadingPairs>
  <TitlesOfParts>
    <vt:vector size="79" baseType="lpstr">
      <vt:lpstr>Office Theme</vt:lpstr>
      <vt:lpstr>Spring</vt:lpstr>
      <vt:lpstr>ЗДРАВСТВЕНО ЗАКОНОДАВСТВО</vt:lpstr>
      <vt:lpstr>ДЕФИНИЦИЈА</vt:lpstr>
      <vt:lpstr>ЧЕМУ ЗАКОНИ</vt:lpstr>
      <vt:lpstr>РАНИЈЕ И САДА</vt:lpstr>
      <vt:lpstr>Категорије које се регулишу</vt:lpstr>
      <vt:lpstr>Корисници здравствених услуга</vt:lpstr>
      <vt:lpstr>Индивидуална права</vt:lpstr>
      <vt:lpstr>Индивидуална права - право на зз</vt:lpstr>
      <vt:lpstr>Посебни прописи</vt:lpstr>
      <vt:lpstr>Посебни прописи</vt:lpstr>
      <vt:lpstr>Посебни прописи</vt:lpstr>
      <vt:lpstr>Права посебних пацијената</vt:lpstr>
      <vt:lpstr>Колективна права</vt:lpstr>
      <vt:lpstr>Колективна права</vt:lpstr>
      <vt:lpstr>Даваоци здравствених услуга </vt:lpstr>
      <vt:lpstr>Здравствена професија</vt:lpstr>
      <vt:lpstr>Рад здравствених радника</vt:lpstr>
      <vt:lpstr>Здравствене установе</vt:lpstr>
      <vt:lpstr>Управљање системом </vt:lpstr>
      <vt:lpstr>Финансирање здравствене заштите</vt:lpstr>
      <vt:lpstr>Закони</vt:lpstr>
      <vt:lpstr>Закони</vt:lpstr>
      <vt:lpstr>Закон о здравственој заштити</vt:lpstr>
      <vt:lpstr>Закон о здравственој заштити</vt:lpstr>
      <vt:lpstr>Закон о здравственој заштити</vt:lpstr>
      <vt:lpstr>Закон о здравственом осигурању </vt:lpstr>
      <vt:lpstr>Закон о здравственој документацији и евиденцијама у области здравства</vt:lpstr>
      <vt:lpstr>Закон о лековима и медицинским средствима</vt:lpstr>
      <vt:lpstr>Уредбе</vt:lpstr>
      <vt:lpstr>Стратегије</vt:lpstr>
      <vt:lpstr>Национални програми</vt:lpstr>
      <vt:lpstr>PowerPoint Presentation</vt:lpstr>
      <vt:lpstr>ЗАКОН О ПРАВИМА ПАЦИЈЕНАТА</vt:lpstr>
      <vt:lpstr>ЗАКОН О ПРАВИМА ПАЦИЈЕНАТА</vt:lpstr>
      <vt:lpstr>ПРАВА ПАЦИЈЕНАТА</vt:lpstr>
      <vt:lpstr>ПРАВА ПАЦИЈЕНАТА</vt:lpstr>
      <vt:lpstr>Право на доступност здравствене заштите </vt:lpstr>
      <vt:lpstr>Право на информације </vt:lpstr>
      <vt:lpstr>Право на информације </vt:lpstr>
      <vt:lpstr>Право на превентивне мере </vt:lpstr>
      <vt:lpstr>Право на квалитет пружања                     здравствене услуге  </vt:lpstr>
      <vt:lpstr>Право на безбедност    пацијента</vt:lpstr>
      <vt:lpstr>Право на обавештење</vt:lpstr>
      <vt:lpstr>Право на обавештење</vt:lpstr>
      <vt:lpstr>Право на обавештење</vt:lpstr>
      <vt:lpstr>Право на слободан избор</vt:lpstr>
      <vt:lpstr>Право на друго стручно мишље</vt:lpstr>
      <vt:lpstr>Право на приватност и поверљивост</vt:lpstr>
      <vt:lpstr>Право на приватност и поверљивост</vt:lpstr>
      <vt:lpstr>Право на пристанак</vt:lpstr>
      <vt:lpstr>Право на пристанак</vt:lpstr>
      <vt:lpstr>Право на пристанак</vt:lpstr>
      <vt:lpstr>Право на пристанак</vt:lpstr>
      <vt:lpstr>Право на пристанак</vt:lpstr>
      <vt:lpstr>Право на увид у медицинску документацију</vt:lpstr>
      <vt:lpstr>Право на поверљивост података о здравственом стању пацијента</vt:lpstr>
      <vt:lpstr>Право на поверљивост података о здравственом стању пацијента</vt:lpstr>
      <vt:lpstr>Право на поверљивост података о здравственом стању пацијента</vt:lpstr>
      <vt:lpstr>Право на поверљивост података о здравственом стању пацијента</vt:lpstr>
      <vt:lpstr>Право на поверљивост података о здравственом стању пацијента</vt:lpstr>
      <vt:lpstr>Право пацијента који учествује у медицинском истраживању</vt:lpstr>
      <vt:lpstr>Право пацијента који учествује у медицинском истраживању</vt:lpstr>
      <vt:lpstr>Право пацијента који учествује у медицинском истраживању</vt:lpstr>
      <vt:lpstr>Право детета у стационарним здравственим установама</vt:lpstr>
      <vt:lpstr>Право пацијента да на сопствену одговорност напусти стационарну здравствену установу</vt:lpstr>
      <vt:lpstr>Право пацијента да на сопствену одговорност напусти стационарну здравствену установу</vt:lpstr>
      <vt:lpstr>Право на олакшавање патњи и бола</vt:lpstr>
      <vt:lpstr>Право на поштовање пацијентовог времена</vt:lpstr>
      <vt:lpstr>Право на приговор</vt:lpstr>
      <vt:lpstr>PowerPoint Presentation</vt:lpstr>
      <vt:lpstr>PowerPoint Presentation</vt:lpstr>
      <vt:lpstr>Право на накнаду штете</vt:lpstr>
      <vt:lpstr>PowerPoint Presentation</vt:lpstr>
      <vt:lpstr> Одговорност пацијената према здравственим радницима, односно здравственим сарадницима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Zdravstveno zakonodavsto</dc:title>
  <dc:creator>Ceca</dc:creator>
  <cp:lastModifiedBy>Majda</cp:lastModifiedBy>
  <cp:revision>62</cp:revision>
  <dcterms:created xsi:type="dcterms:W3CDTF">2017-09-29T16:17:58Z</dcterms:created>
  <dcterms:modified xsi:type="dcterms:W3CDTF">2020-09-20T15:59:18Z</dcterms:modified>
</cp:coreProperties>
</file>